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34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ECF4C-187D-4EB4-8B41-378A2F4536A7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A0FF3-9D58-47FD-9495-E206AE52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027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7D7DE-9A0E-4C01-94BE-D6690327C66E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98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BA0D-123C-4430-99AE-96D44B4066E3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90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2333-96FD-4D99-B220-CE9C22FC895F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116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0797-5F44-40B2-BCF9-419CF0A5153C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956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FC88-89A2-4DE6-A009-0BF996608DD4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617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E5334-DE99-40D3-899B-D73FDA67ACB9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217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1344-6578-4162-B380-4024944821E0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627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042D-2C24-4A0D-9947-03480A8370B7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656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91D8-3ACE-4185-B08C-698D6980096A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514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42012-A903-446C-A12D-FB4FED5656CA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477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1AE189E-2DBE-4C83-9A5E-1BBE241AFE2A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72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C653-9D80-4128-85FA-268D4E61BF5F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2160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9B27-536B-49CE-A700-26E1A8420BCA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420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1A5A-3199-4843-9B69-332604A2EECE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978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DB099-8C84-4CED-80B9-89F40A0F3EE5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405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5CE5-CB68-427E-91FF-D3B096665032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903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686FA-4B94-4C10-A54F-0D7B1CD7AB71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16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3BBC-4E5D-4495-A724-C8D53B6FD3B5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1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5600-0D2B-45BA-BD6A-DF34AE62039C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8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3773-C4BA-4809-9D28-F09E8D41FC2A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53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AE27B-144E-47AF-82C0-768563A703E8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913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06699-8C62-44A3-AB24-9D6D8FE3CCC2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84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EF2A282-1651-4C4F-B8B9-A9BE06637309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99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EF2A282-1651-4C4F-B8B9-A9BE06637309}" type="datetime1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BA8A7FB-8D8C-4664-9149-609FD586E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064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352861"/>
              </p:ext>
            </p:extLst>
          </p:nvPr>
        </p:nvGraphicFramePr>
        <p:xfrm>
          <a:off x="673327" y="955964"/>
          <a:ext cx="10856424" cy="5308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6104">
                  <a:extLst>
                    <a:ext uri="{9D8B030D-6E8A-4147-A177-3AD203B41FA5}">
                      <a16:colId xmlns:a16="http://schemas.microsoft.com/office/drawing/2014/main" val="3449481128"/>
                    </a:ext>
                  </a:extLst>
                </a:gridCol>
                <a:gridCol w="1685245">
                  <a:extLst>
                    <a:ext uri="{9D8B030D-6E8A-4147-A177-3AD203B41FA5}">
                      <a16:colId xmlns:a16="http://schemas.microsoft.com/office/drawing/2014/main" val="3608360299"/>
                    </a:ext>
                  </a:extLst>
                </a:gridCol>
                <a:gridCol w="1687483">
                  <a:extLst>
                    <a:ext uri="{9D8B030D-6E8A-4147-A177-3AD203B41FA5}">
                      <a16:colId xmlns:a16="http://schemas.microsoft.com/office/drawing/2014/main" val="2390317089"/>
                    </a:ext>
                  </a:extLst>
                </a:gridCol>
                <a:gridCol w="2493818">
                  <a:extLst>
                    <a:ext uri="{9D8B030D-6E8A-4147-A177-3AD203B41FA5}">
                      <a16:colId xmlns:a16="http://schemas.microsoft.com/office/drawing/2014/main" val="2722581618"/>
                    </a:ext>
                  </a:extLst>
                </a:gridCol>
                <a:gridCol w="1374370">
                  <a:extLst>
                    <a:ext uri="{9D8B030D-6E8A-4147-A177-3AD203B41FA5}">
                      <a16:colId xmlns:a16="http://schemas.microsoft.com/office/drawing/2014/main" val="4053741910"/>
                    </a:ext>
                  </a:extLst>
                </a:gridCol>
                <a:gridCol w="1809404">
                  <a:extLst>
                    <a:ext uri="{9D8B030D-6E8A-4147-A177-3AD203B41FA5}">
                      <a16:colId xmlns:a16="http://schemas.microsoft.com/office/drawing/2014/main" val="2611502664"/>
                    </a:ext>
                  </a:extLst>
                </a:gridCol>
              </a:tblGrid>
              <a:tr h="6276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会合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内容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費用補助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活動実施報告</a:t>
                      </a:r>
                      <a:r>
                        <a:rPr kumimoji="1" lang="en-US" altLang="ja-JP" dirty="0" smtClean="0"/>
                        <a:t>/</a:t>
                      </a:r>
                      <a:br>
                        <a:rPr kumimoji="1" lang="en-US" altLang="ja-JP" dirty="0" smtClean="0"/>
                      </a:br>
                      <a:r>
                        <a:rPr kumimoji="1" lang="ja-JP" altLang="en-US" dirty="0" smtClean="0"/>
                        <a:t>更新ポイント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開催報告書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dirty="0" smtClean="0"/>
                        <a:t>添付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精算提出書類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2142376"/>
                  </a:ext>
                </a:extLst>
              </a:tr>
              <a:tr h="1434595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支部地区会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該当支部地区に所属する会員へ、幅広く告知をし、集客する会合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当日会場代・備品代・用紙</a:t>
                      </a:r>
                      <a:r>
                        <a:rPr kumimoji="1" lang="en-US" altLang="ja-JP" sz="1200" dirty="0" smtClean="0"/>
                        <a:t>/</a:t>
                      </a:r>
                      <a:r>
                        <a:rPr kumimoji="1" lang="ja-JP" altLang="en-US" sz="1200" dirty="0" smtClean="0"/>
                        <a:t>コピー代・感染対策グッズ購入代等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報告要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会の種類：</a:t>
                      </a:r>
                      <a:r>
                        <a:rPr kumimoji="1" lang="en-US" altLang="ja-JP" sz="1200" dirty="0" smtClean="0"/>
                        <a:t>【</a:t>
                      </a:r>
                      <a:r>
                        <a:rPr kumimoji="1" lang="ja-JP" altLang="en-US" sz="1200" dirty="0" smtClean="0"/>
                        <a:t>支部地区を選択</a:t>
                      </a:r>
                      <a:r>
                        <a:rPr kumimoji="1" lang="en-US" altLang="ja-JP" sz="1200" dirty="0" smtClean="0"/>
                        <a:t>】</a:t>
                      </a:r>
                    </a:p>
                    <a:p>
                      <a:r>
                        <a:rPr kumimoji="1" lang="ja-JP" altLang="en-US" sz="1200" dirty="0" smtClean="0"/>
                        <a:t>幹事</a:t>
                      </a:r>
                      <a:r>
                        <a:rPr kumimoji="1" lang="en-US" altLang="ja-JP" sz="1200" dirty="0" smtClean="0"/>
                        <a:t>(E1)</a:t>
                      </a:r>
                      <a:r>
                        <a:rPr kumimoji="1" lang="ja-JP" altLang="en-US" sz="1200" dirty="0" smtClean="0"/>
                        <a:t>：</a:t>
                      </a:r>
                      <a:r>
                        <a:rPr kumimoji="1" lang="en-US" altLang="ja-JP" sz="1200" dirty="0" smtClean="0"/>
                        <a:t>10P</a:t>
                      </a:r>
                    </a:p>
                    <a:p>
                      <a:r>
                        <a:rPr kumimoji="1" lang="ja-JP" altLang="en-US" sz="1200" dirty="0" smtClean="0"/>
                        <a:t>参加者</a:t>
                      </a:r>
                      <a:r>
                        <a:rPr kumimoji="1" lang="en-US" altLang="ja-JP" sz="1200" dirty="0" smtClean="0"/>
                        <a:t>(E2)</a:t>
                      </a:r>
                      <a:r>
                        <a:rPr kumimoji="1" lang="ja-JP" altLang="en-US" sz="1200" dirty="0" smtClean="0"/>
                        <a:t>：</a:t>
                      </a:r>
                      <a:r>
                        <a:rPr kumimoji="1" lang="en-US" altLang="ja-JP" sz="1200" dirty="0" smtClean="0"/>
                        <a:t>5P</a:t>
                      </a:r>
                    </a:p>
                    <a:p>
                      <a:r>
                        <a:rPr kumimoji="1" lang="ja-JP" altLang="en-US" sz="1200" dirty="0" smtClean="0"/>
                        <a:t>参加者割合に関係なく、幹事は全員</a:t>
                      </a:r>
                      <a:r>
                        <a:rPr kumimoji="1" lang="en-US" altLang="ja-JP" sz="1200" dirty="0" smtClean="0"/>
                        <a:t>10P</a:t>
                      </a:r>
                      <a:r>
                        <a:rPr kumimoji="1" lang="ja-JP" altLang="en-US" sz="1200" dirty="0" smtClean="0"/>
                        <a:t>対象。準備に携わり当日不参加の幹事も含む。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提出要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・立替金精算書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・費用補助申請書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 </a:t>
                      </a:r>
                      <a:r>
                        <a:rPr kumimoji="1" lang="en-US" altLang="ja-JP" sz="1200" dirty="0" smtClean="0"/>
                        <a:t>(</a:t>
                      </a:r>
                      <a:r>
                        <a:rPr kumimoji="1" lang="ja-JP" altLang="en-US" sz="1200" dirty="0" smtClean="0"/>
                        <a:t>１回の精算金額が</a:t>
                      </a:r>
                      <a:r>
                        <a:rPr kumimoji="1" lang="en-US" altLang="ja-JP" sz="1200" dirty="0" smtClean="0"/>
                        <a:t>15,000</a:t>
                      </a:r>
                      <a:r>
                        <a:rPr kumimoji="1" lang="ja-JP" altLang="en-US" sz="1200" dirty="0" smtClean="0"/>
                        <a:t>円を超える見込みの場合は事前申請）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724546"/>
                  </a:ext>
                </a:extLst>
              </a:tr>
              <a:tr h="986284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支部地区会</a:t>
                      </a:r>
                      <a:endParaRPr kumimoji="1" lang="en-US" altLang="ja-JP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rgbClr val="FF0000"/>
                          </a:solidFill>
                        </a:rPr>
                        <a:t>幹事事前打合せ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支部地区会当日準備のための、企画打ち合わせ。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カフェテリアメニューの中で、会場代・備品代・用紙</a:t>
                      </a:r>
                      <a:r>
                        <a:rPr kumimoji="1" lang="en-US" altLang="ja-JP" sz="1200" dirty="0" smtClean="0"/>
                        <a:t>/</a:t>
                      </a:r>
                      <a:r>
                        <a:rPr kumimoji="1" lang="ja-JP" altLang="en-US" sz="1200" dirty="0" smtClean="0"/>
                        <a:t>コピー代・感染対策グッズ購入代等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</a:rPr>
                        <a:t>不要。更新ポイント対象外。</a:t>
                      </a:r>
                      <a:endParaRPr kumimoji="1" lang="en-US" altLang="ja-JP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</a:rPr>
                        <a:t>更新ポイントは会合当日のポイントに含む</a:t>
                      </a:r>
                      <a:endParaRPr kumimoji="1" lang="en-US" altLang="ja-JP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</a:rPr>
                        <a:t>幹事</a:t>
                      </a:r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</a:rPr>
                        <a:t>(E1)</a:t>
                      </a:r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</a:rPr>
                        <a:t>：</a:t>
                      </a:r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</a:rPr>
                        <a:t>10P)</a:t>
                      </a:r>
                    </a:p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不要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・立替金精算書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en-US" altLang="ja-JP" sz="1200" dirty="0" smtClean="0"/>
                        <a:t>(</a:t>
                      </a:r>
                      <a:r>
                        <a:rPr kumimoji="1" lang="ja-JP" altLang="en-US" sz="1200" dirty="0" smtClean="0"/>
                        <a:t>要ｶﾌｪﾃﾘｱ欄ﾁｪｯｸ）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835929"/>
                  </a:ext>
                </a:extLst>
              </a:tr>
              <a:tr h="1114185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幹事勉強会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幹事同士の勉強会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en-US" altLang="ja-JP" sz="1200" dirty="0" smtClean="0"/>
                        <a:t>(</a:t>
                      </a:r>
                      <a:r>
                        <a:rPr kumimoji="1" lang="ja-JP" altLang="en-US" sz="1200" smtClean="0"/>
                        <a:t>準備のための企画会議ではなく、勉強会として開催したもの）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補助対象外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報告要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会の種類：</a:t>
                      </a:r>
                      <a:r>
                        <a:rPr kumimoji="1" lang="en-US" altLang="ja-JP" sz="1200" dirty="0" smtClean="0"/>
                        <a:t>【</a:t>
                      </a:r>
                      <a:r>
                        <a:rPr kumimoji="1" lang="ja-JP" altLang="en-US" sz="1200" dirty="0" smtClean="0"/>
                        <a:t>各種勉強会を選択</a:t>
                      </a:r>
                      <a:r>
                        <a:rPr kumimoji="1" lang="en-US" altLang="ja-JP" sz="1200" dirty="0" smtClean="0"/>
                        <a:t>】</a:t>
                      </a:r>
                    </a:p>
                    <a:p>
                      <a:r>
                        <a:rPr kumimoji="1" lang="ja-JP" altLang="en-US" sz="1200" dirty="0" smtClean="0"/>
                        <a:t>幹事</a:t>
                      </a:r>
                      <a:r>
                        <a:rPr kumimoji="1" lang="en-US" altLang="ja-JP" sz="1200" dirty="0" smtClean="0"/>
                        <a:t>(E6)</a:t>
                      </a:r>
                      <a:r>
                        <a:rPr kumimoji="1" lang="ja-JP" altLang="en-US" sz="1200" dirty="0" smtClean="0"/>
                        <a:t>：</a:t>
                      </a:r>
                      <a:r>
                        <a:rPr kumimoji="1" lang="en-US" altLang="ja-JP" sz="1200" dirty="0" smtClean="0"/>
                        <a:t>10P</a:t>
                      </a:r>
                    </a:p>
                    <a:p>
                      <a:r>
                        <a:rPr kumimoji="1" lang="ja-JP" altLang="en-US" sz="1200" dirty="0" smtClean="0"/>
                        <a:t>参加者</a:t>
                      </a:r>
                      <a:r>
                        <a:rPr kumimoji="1" lang="en-US" altLang="ja-JP" sz="1200" dirty="0" smtClean="0"/>
                        <a:t>(E7)</a:t>
                      </a:r>
                      <a:r>
                        <a:rPr kumimoji="1" lang="ja-JP" altLang="en-US" sz="1200" dirty="0" smtClean="0"/>
                        <a:t>：</a:t>
                      </a:r>
                      <a:r>
                        <a:rPr kumimoji="1" lang="en-US" altLang="ja-JP" sz="1200" dirty="0" smtClean="0"/>
                        <a:t>5P</a:t>
                      </a:r>
                      <a:br>
                        <a:rPr kumimoji="1" lang="en-US" altLang="ja-JP" sz="1200" dirty="0" smtClean="0"/>
                      </a:br>
                      <a:r>
                        <a:rPr kumimoji="1" lang="ja-JP" altLang="en-US" sz="1200" dirty="0" smtClean="0"/>
                        <a:t>幹事割合は参加者数の</a:t>
                      </a:r>
                      <a:r>
                        <a:rPr kumimoji="1" lang="en-US" altLang="ja-JP" sz="1200" dirty="0" smtClean="0"/>
                        <a:t>1/3</a:t>
                      </a:r>
                      <a:endParaRPr kumimoji="1" lang="ja-JP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不要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不要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694367"/>
                  </a:ext>
                </a:extLst>
              </a:tr>
              <a:tr h="1114185">
                <a:tc>
                  <a:txBody>
                    <a:bodyPr/>
                    <a:lstStyle/>
                    <a:p>
                      <a:r>
                        <a:rPr kumimoji="1" lang="ja-JP" altLang="en-US" b="1" dirty="0" smtClean="0"/>
                        <a:t>私的勉強会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CDA</a:t>
                      </a:r>
                      <a:r>
                        <a:rPr kumimoji="1" lang="ja-JP" altLang="en-US" sz="1200" dirty="0" smtClean="0"/>
                        <a:t>会員２名以上</a:t>
                      </a:r>
                      <a:r>
                        <a:rPr kumimoji="1" lang="ja-JP" altLang="en-US" sz="1200" smtClean="0"/>
                        <a:t>を含むメンバーでの勉強会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補助対象外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報告要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会の種類：</a:t>
                      </a:r>
                      <a:r>
                        <a:rPr kumimoji="1" lang="en-US" altLang="ja-JP" sz="1200" dirty="0" smtClean="0"/>
                        <a:t>【</a:t>
                      </a:r>
                      <a:r>
                        <a:rPr kumimoji="1" lang="ja-JP" altLang="en-US" sz="1200" dirty="0" smtClean="0"/>
                        <a:t>各種勉強会を選択</a:t>
                      </a:r>
                      <a:r>
                        <a:rPr kumimoji="1" lang="en-US" altLang="ja-JP" sz="1200" dirty="0" smtClean="0"/>
                        <a:t>】</a:t>
                      </a:r>
                    </a:p>
                    <a:p>
                      <a:r>
                        <a:rPr kumimoji="1" lang="ja-JP" altLang="en-US" sz="1200" dirty="0" smtClean="0"/>
                        <a:t>幹事</a:t>
                      </a:r>
                      <a:r>
                        <a:rPr kumimoji="1" lang="en-US" altLang="ja-JP" sz="1200" dirty="0" smtClean="0"/>
                        <a:t>(E6)</a:t>
                      </a:r>
                      <a:r>
                        <a:rPr kumimoji="1" lang="ja-JP" altLang="en-US" sz="1200" dirty="0" smtClean="0"/>
                        <a:t>：</a:t>
                      </a:r>
                      <a:r>
                        <a:rPr kumimoji="1" lang="en-US" altLang="ja-JP" sz="1200" dirty="0" smtClean="0"/>
                        <a:t>10P</a:t>
                      </a:r>
                    </a:p>
                    <a:p>
                      <a:r>
                        <a:rPr kumimoji="1" lang="ja-JP" altLang="en-US" sz="1200" dirty="0" smtClean="0"/>
                        <a:t>参加者</a:t>
                      </a:r>
                      <a:r>
                        <a:rPr kumimoji="1" lang="en-US" altLang="ja-JP" sz="1200" dirty="0" smtClean="0"/>
                        <a:t>(E7)</a:t>
                      </a:r>
                      <a:r>
                        <a:rPr kumimoji="1" lang="ja-JP" altLang="en-US" sz="1200" dirty="0" smtClean="0"/>
                        <a:t>：</a:t>
                      </a:r>
                      <a:r>
                        <a:rPr kumimoji="1" lang="en-US" altLang="ja-JP" sz="1200" dirty="0" smtClean="0"/>
                        <a:t>5P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幹事割合は参加者数の</a:t>
                      </a:r>
                      <a:r>
                        <a:rPr kumimoji="1" lang="en-US" altLang="ja-JP" sz="1200" dirty="0" smtClean="0"/>
                        <a:t>1/3</a:t>
                      </a:r>
                      <a:endParaRPr kumimoji="1" lang="ja-JP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不要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不要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013177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966121" y="179996"/>
            <a:ext cx="10270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参考資料：会合別 活動実施報告と費用補助</a:t>
            </a:r>
            <a:endParaRPr kumimoji="1" lang="ja-JP" altLang="en-US" sz="2800" b="1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6" name="図 5" descr="子供の&lt;strong&gt;お礼&lt;/strong&gt;どこまでしますか？ | ガールズちゃんねる - Girls Channel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775" y="12781"/>
            <a:ext cx="1056365" cy="943183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3770092" y="2738291"/>
            <a:ext cx="844320" cy="379069"/>
            <a:chOff x="15777" y="3239453"/>
            <a:chExt cx="844320" cy="379069"/>
          </a:xfrm>
        </p:grpSpPr>
        <p:sp>
          <p:nvSpPr>
            <p:cNvPr id="5" name="楕円 4"/>
            <p:cNvSpPr/>
            <p:nvPr/>
          </p:nvSpPr>
          <p:spPr>
            <a:xfrm rot="20045311">
              <a:off x="124835" y="3264617"/>
              <a:ext cx="626207" cy="3539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 rot="20284316">
              <a:off x="15777" y="3239453"/>
              <a:ext cx="844320" cy="36933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altLang="ja-JP" b="0" cap="none" spc="0" dirty="0" smtClean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New</a:t>
              </a:r>
              <a:r>
                <a:rPr lang="en-US" altLang="ja-JP" dirty="0" smtClean="0">
                  <a:ln w="0"/>
                  <a:solidFill>
                    <a:schemeClr val="bg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!</a:t>
              </a:r>
            </a:p>
          </p:txBody>
        </p:sp>
      </p:grp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dirty="0"/>
              <a:t>日本キャリア開発協会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8A7FB-8D8C-4664-9149-609FD586E64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793513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TM02892315[[fn=ウィスプ]]</Template>
  <TotalTime>943</TotalTime>
  <Words>311</Words>
  <Application>Microsoft Office PowerPoint</Application>
  <PresentationFormat>ワイド画面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ＭＳ Ｐゴシック</vt:lpstr>
      <vt:lpstr>游ゴシック</vt:lpstr>
      <vt:lpstr>Calibri</vt:lpstr>
      <vt:lpstr>Calibri Light</vt:lpstr>
      <vt:lpstr>Wingdings 2</vt:lpstr>
      <vt:lpstr>HDOfficeLightV0</vt:lpstr>
      <vt:lpstr>レトロスペクト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m-shindo</dc:creator>
  <cp:lastModifiedBy>m-shindo</cp:lastModifiedBy>
  <cp:revision>61</cp:revision>
  <dcterms:created xsi:type="dcterms:W3CDTF">2022-01-19T03:16:47Z</dcterms:created>
  <dcterms:modified xsi:type="dcterms:W3CDTF">2022-02-15T06:40:28Z</dcterms:modified>
</cp:coreProperties>
</file>