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338" r:id="rId2"/>
    <p:sldId id="339" r:id="rId3"/>
    <p:sldId id="361" r:id="rId4"/>
    <p:sldId id="362" r:id="rId5"/>
    <p:sldId id="363" r:id="rId6"/>
    <p:sldId id="377" r:id="rId7"/>
    <p:sldId id="380" r:id="rId8"/>
    <p:sldId id="365" r:id="rId9"/>
    <p:sldId id="366" r:id="rId10"/>
    <p:sldId id="367" r:id="rId11"/>
    <p:sldId id="378" r:id="rId12"/>
    <p:sldId id="370" r:id="rId13"/>
    <p:sldId id="371" r:id="rId14"/>
    <p:sldId id="372" r:id="rId15"/>
    <p:sldId id="379" r:id="rId16"/>
    <p:sldId id="373" r:id="rId17"/>
    <p:sldId id="374" r:id="rId18"/>
    <p:sldId id="375" r:id="rId19"/>
    <p:sldId id="376" r:id="rId20"/>
  </p:sldIdLst>
  <p:sldSz cx="10691813" cy="7559675"/>
  <p:notesSz cx="6807200" cy="9939338"/>
  <p:defaultTextStyle>
    <a:defPPr>
      <a:defRPr lang="ja-JP"/>
    </a:defPPr>
    <a:lvl1pPr algn="l" rtl="0" eaLnBrk="0" fontAlgn="base" hangingPunct="0">
      <a:spcBef>
        <a:spcPct val="0"/>
      </a:spcBef>
      <a:spcAft>
        <a:spcPct val="0"/>
      </a:spcAft>
      <a:defRPr kumimoji="1" sz="2400" b="1" kern="1200">
        <a:solidFill>
          <a:schemeClr val="bg1"/>
        </a:solidFill>
        <a:latin typeface="Arial" panose="020B0604020202020204" pitchFamily="34" charset="0"/>
        <a:ea typeface="Osaka" charset="-128"/>
        <a:cs typeface="+mn-cs"/>
      </a:defRPr>
    </a:lvl1pPr>
    <a:lvl2pPr marL="457200" algn="l" rtl="0" eaLnBrk="0" fontAlgn="base" hangingPunct="0">
      <a:spcBef>
        <a:spcPct val="0"/>
      </a:spcBef>
      <a:spcAft>
        <a:spcPct val="0"/>
      </a:spcAft>
      <a:defRPr kumimoji="1" sz="2400" b="1" kern="1200">
        <a:solidFill>
          <a:schemeClr val="bg1"/>
        </a:solidFill>
        <a:latin typeface="Arial" panose="020B0604020202020204" pitchFamily="34" charset="0"/>
        <a:ea typeface="Osaka" charset="-128"/>
        <a:cs typeface="+mn-cs"/>
      </a:defRPr>
    </a:lvl2pPr>
    <a:lvl3pPr marL="914400" algn="l" rtl="0" eaLnBrk="0" fontAlgn="base" hangingPunct="0">
      <a:spcBef>
        <a:spcPct val="0"/>
      </a:spcBef>
      <a:spcAft>
        <a:spcPct val="0"/>
      </a:spcAft>
      <a:defRPr kumimoji="1" sz="2400" b="1" kern="1200">
        <a:solidFill>
          <a:schemeClr val="bg1"/>
        </a:solidFill>
        <a:latin typeface="Arial" panose="020B0604020202020204" pitchFamily="34" charset="0"/>
        <a:ea typeface="Osaka" charset="-128"/>
        <a:cs typeface="+mn-cs"/>
      </a:defRPr>
    </a:lvl3pPr>
    <a:lvl4pPr marL="1371600" algn="l" rtl="0" eaLnBrk="0" fontAlgn="base" hangingPunct="0">
      <a:spcBef>
        <a:spcPct val="0"/>
      </a:spcBef>
      <a:spcAft>
        <a:spcPct val="0"/>
      </a:spcAft>
      <a:defRPr kumimoji="1" sz="2400" b="1" kern="1200">
        <a:solidFill>
          <a:schemeClr val="bg1"/>
        </a:solidFill>
        <a:latin typeface="Arial" panose="020B0604020202020204" pitchFamily="34" charset="0"/>
        <a:ea typeface="Osaka" charset="-128"/>
        <a:cs typeface="+mn-cs"/>
      </a:defRPr>
    </a:lvl4pPr>
    <a:lvl5pPr marL="1828800" algn="l" rtl="0" eaLnBrk="0" fontAlgn="base" hangingPunct="0">
      <a:spcBef>
        <a:spcPct val="0"/>
      </a:spcBef>
      <a:spcAft>
        <a:spcPct val="0"/>
      </a:spcAft>
      <a:defRPr kumimoji="1" sz="2400" b="1" kern="1200">
        <a:solidFill>
          <a:schemeClr val="bg1"/>
        </a:solidFill>
        <a:latin typeface="Arial" panose="020B0604020202020204" pitchFamily="34" charset="0"/>
        <a:ea typeface="Osaka" charset="-128"/>
        <a:cs typeface="+mn-cs"/>
      </a:defRPr>
    </a:lvl5pPr>
    <a:lvl6pPr marL="2286000" algn="l" defTabSz="914400" rtl="0" eaLnBrk="1" latinLnBrk="0" hangingPunct="1">
      <a:defRPr kumimoji="1" sz="2400" b="1" kern="1200">
        <a:solidFill>
          <a:schemeClr val="bg1"/>
        </a:solidFill>
        <a:latin typeface="Arial" panose="020B0604020202020204" pitchFamily="34" charset="0"/>
        <a:ea typeface="Osaka" charset="-128"/>
        <a:cs typeface="+mn-cs"/>
      </a:defRPr>
    </a:lvl6pPr>
    <a:lvl7pPr marL="2743200" algn="l" defTabSz="914400" rtl="0" eaLnBrk="1" latinLnBrk="0" hangingPunct="1">
      <a:defRPr kumimoji="1" sz="2400" b="1" kern="1200">
        <a:solidFill>
          <a:schemeClr val="bg1"/>
        </a:solidFill>
        <a:latin typeface="Arial" panose="020B0604020202020204" pitchFamily="34" charset="0"/>
        <a:ea typeface="Osaka" charset="-128"/>
        <a:cs typeface="+mn-cs"/>
      </a:defRPr>
    </a:lvl7pPr>
    <a:lvl8pPr marL="3200400" algn="l" defTabSz="914400" rtl="0" eaLnBrk="1" latinLnBrk="0" hangingPunct="1">
      <a:defRPr kumimoji="1" sz="2400" b="1" kern="1200">
        <a:solidFill>
          <a:schemeClr val="bg1"/>
        </a:solidFill>
        <a:latin typeface="Arial" panose="020B0604020202020204" pitchFamily="34" charset="0"/>
        <a:ea typeface="Osaka" charset="-128"/>
        <a:cs typeface="+mn-cs"/>
      </a:defRPr>
    </a:lvl8pPr>
    <a:lvl9pPr marL="3657600" algn="l" defTabSz="914400" rtl="0" eaLnBrk="1" latinLnBrk="0" hangingPunct="1">
      <a:defRPr kumimoji="1" sz="2400" b="1" kern="1200">
        <a:solidFill>
          <a:schemeClr val="bg1"/>
        </a:solidFill>
        <a:latin typeface="Arial" panose="020B0604020202020204" pitchFamily="34" charset="0"/>
        <a:ea typeface="Osaka" charset="-128"/>
        <a:cs typeface="+mn-cs"/>
      </a:defRPr>
    </a:lvl9pPr>
  </p:defaultTextStyle>
  <p:extLst>
    <p:ext uri="{EFAFB233-063F-42B5-8137-9DF3F51BA10A}">
      <p15:sldGuideLst xmlns:p15="http://schemas.microsoft.com/office/powerpoint/2012/main">
        <p15:guide id="1" orient="horz" pos="2381">
          <p15:clr>
            <a:srgbClr val="A4A3A4"/>
          </p15:clr>
        </p15:guide>
        <p15:guide id="2" pos="33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3962"/>
    <a:srgbClr val="883866"/>
    <a:srgbClr val="F5EDF9"/>
    <a:srgbClr val="F3EDF9"/>
    <a:srgbClr val="4D0E1F"/>
    <a:srgbClr val="F4DFE9"/>
    <a:srgbClr val="F56712"/>
    <a:srgbClr val="5A1025"/>
    <a:srgbClr val="3F0C1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20" autoAdjust="0"/>
    <p:restoredTop sz="94280" autoAdjust="0"/>
  </p:normalViewPr>
  <p:slideViewPr>
    <p:cSldViewPr>
      <p:cViewPr varScale="1">
        <p:scale>
          <a:sx n="106" d="100"/>
          <a:sy n="106" d="100"/>
        </p:scale>
        <p:origin x="1398" y="114"/>
      </p:cViewPr>
      <p:guideLst>
        <p:guide orient="horz" pos="2381"/>
        <p:guide pos="3367"/>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a:extLst>
              <a:ext uri="{FF2B5EF4-FFF2-40B4-BE49-F238E27FC236}">
                <a16:creationId xmlns:a16="http://schemas.microsoft.com/office/drawing/2014/main" id="{69C62928-03FB-28D3-88B1-3333D0CC4B9B}"/>
              </a:ext>
            </a:extLst>
          </p:cNvPr>
          <p:cNvSpPr>
            <a:spLocks noGrp="1"/>
          </p:cNvSpPr>
          <p:nvPr>
            <p:ph type="hdr" sz="quarter"/>
          </p:nvPr>
        </p:nvSpPr>
        <p:spPr>
          <a:xfrm>
            <a:off x="0" y="0"/>
            <a:ext cx="2951163" cy="496888"/>
          </a:xfrm>
          <a:prstGeom prst="rect">
            <a:avLst/>
          </a:prstGeom>
        </p:spPr>
        <p:txBody>
          <a:bodyPr vert="horz" lIns="83896" tIns="41948" rIns="83896" bIns="41948" rtlCol="0"/>
          <a:lstStyle>
            <a:lvl1pPr algn="l" eaLnBrk="1" hangingPunct="1">
              <a:defRPr sz="1100">
                <a:latin typeface="Arial" charset="0"/>
              </a:defRPr>
            </a:lvl1pPr>
          </a:lstStyle>
          <a:p>
            <a:pPr>
              <a:defRPr/>
            </a:pPr>
            <a:endParaRPr lang="ja-JP" altLang="en-US"/>
          </a:p>
        </p:txBody>
      </p:sp>
      <p:sp>
        <p:nvSpPr>
          <p:cNvPr id="3" name="日付プレースホルダ 2">
            <a:extLst>
              <a:ext uri="{FF2B5EF4-FFF2-40B4-BE49-F238E27FC236}">
                <a16:creationId xmlns:a16="http://schemas.microsoft.com/office/drawing/2014/main" id="{E6A86BE8-68DB-3355-7FD4-479BE3F352B6}"/>
              </a:ext>
            </a:extLst>
          </p:cNvPr>
          <p:cNvSpPr>
            <a:spLocks noGrp="1"/>
          </p:cNvSpPr>
          <p:nvPr>
            <p:ph type="dt" idx="1"/>
          </p:nvPr>
        </p:nvSpPr>
        <p:spPr>
          <a:xfrm>
            <a:off x="3856038" y="0"/>
            <a:ext cx="2949575" cy="496888"/>
          </a:xfrm>
          <a:prstGeom prst="rect">
            <a:avLst/>
          </a:prstGeom>
        </p:spPr>
        <p:txBody>
          <a:bodyPr vert="horz" lIns="83896" tIns="41948" rIns="83896" bIns="41948" rtlCol="0"/>
          <a:lstStyle>
            <a:lvl1pPr algn="r" eaLnBrk="1" hangingPunct="1">
              <a:defRPr sz="1100">
                <a:latin typeface="Arial" charset="0"/>
              </a:defRPr>
            </a:lvl1pPr>
          </a:lstStyle>
          <a:p>
            <a:pPr>
              <a:defRPr/>
            </a:pPr>
            <a:fld id="{68CB62A8-56A5-4E6C-8D46-1278677490F6}" type="datetimeFigureOut">
              <a:rPr lang="ja-JP" altLang="en-US"/>
              <a:pPr>
                <a:defRPr/>
              </a:pPr>
              <a:t>2024/5/15</a:t>
            </a:fld>
            <a:endParaRPr lang="ja-JP" altLang="en-US" dirty="0"/>
          </a:p>
        </p:txBody>
      </p:sp>
      <p:sp>
        <p:nvSpPr>
          <p:cNvPr id="4" name="スライド イメージ プレースホルダ 3">
            <a:extLst>
              <a:ext uri="{FF2B5EF4-FFF2-40B4-BE49-F238E27FC236}">
                <a16:creationId xmlns:a16="http://schemas.microsoft.com/office/drawing/2014/main" id="{DE46FE0F-522F-41A2-3F9C-C8A57C3046BD}"/>
              </a:ext>
            </a:extLst>
          </p:cNvPr>
          <p:cNvSpPr>
            <a:spLocks noGrp="1" noRot="1" noChangeAspect="1"/>
          </p:cNvSpPr>
          <p:nvPr>
            <p:ph type="sldImg" idx="2"/>
          </p:nvPr>
        </p:nvSpPr>
        <p:spPr>
          <a:xfrm>
            <a:off x="766763" y="744538"/>
            <a:ext cx="5273675" cy="3729037"/>
          </a:xfrm>
          <a:prstGeom prst="rect">
            <a:avLst/>
          </a:prstGeom>
          <a:noFill/>
          <a:ln w="12700">
            <a:solidFill>
              <a:prstClr val="black"/>
            </a:solidFill>
          </a:ln>
        </p:spPr>
        <p:txBody>
          <a:bodyPr vert="horz" lIns="83896" tIns="41948" rIns="83896" bIns="41948" rtlCol="0" anchor="ctr"/>
          <a:lstStyle/>
          <a:p>
            <a:pPr lvl="0"/>
            <a:endParaRPr lang="ja-JP" altLang="en-US" noProof="0" dirty="0"/>
          </a:p>
        </p:txBody>
      </p:sp>
      <p:sp>
        <p:nvSpPr>
          <p:cNvPr id="5" name="ノート プレースホルダ 4">
            <a:extLst>
              <a:ext uri="{FF2B5EF4-FFF2-40B4-BE49-F238E27FC236}">
                <a16:creationId xmlns:a16="http://schemas.microsoft.com/office/drawing/2014/main" id="{FBCD5083-57A1-82C5-3393-20200F1224E6}"/>
              </a:ext>
            </a:extLst>
          </p:cNvPr>
          <p:cNvSpPr>
            <a:spLocks noGrp="1"/>
          </p:cNvSpPr>
          <p:nvPr>
            <p:ph type="body" sz="quarter" idx="3"/>
          </p:nvPr>
        </p:nvSpPr>
        <p:spPr>
          <a:xfrm>
            <a:off x="681038" y="4721225"/>
            <a:ext cx="5445125" cy="4473575"/>
          </a:xfrm>
          <a:prstGeom prst="rect">
            <a:avLst/>
          </a:prstGeom>
        </p:spPr>
        <p:txBody>
          <a:bodyPr vert="horz" lIns="83896" tIns="41948" rIns="83896" bIns="41948"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a:extLst>
              <a:ext uri="{FF2B5EF4-FFF2-40B4-BE49-F238E27FC236}">
                <a16:creationId xmlns:a16="http://schemas.microsoft.com/office/drawing/2014/main" id="{A59F1E5E-CAAC-DE4F-B4A0-E37FCBDB0FC0}"/>
              </a:ext>
            </a:extLst>
          </p:cNvPr>
          <p:cNvSpPr>
            <a:spLocks noGrp="1"/>
          </p:cNvSpPr>
          <p:nvPr>
            <p:ph type="ftr" sz="quarter" idx="4"/>
          </p:nvPr>
        </p:nvSpPr>
        <p:spPr>
          <a:xfrm>
            <a:off x="0" y="9440863"/>
            <a:ext cx="2951163" cy="496887"/>
          </a:xfrm>
          <a:prstGeom prst="rect">
            <a:avLst/>
          </a:prstGeom>
        </p:spPr>
        <p:txBody>
          <a:bodyPr vert="horz" lIns="83896" tIns="41948" rIns="83896" bIns="41948" rtlCol="0" anchor="b"/>
          <a:lstStyle>
            <a:lvl1pPr algn="l" eaLnBrk="1" hangingPunct="1">
              <a:defRPr sz="1100">
                <a:latin typeface="Arial" charset="0"/>
              </a:defRPr>
            </a:lvl1pPr>
          </a:lstStyle>
          <a:p>
            <a:pPr>
              <a:defRPr/>
            </a:pPr>
            <a:endParaRPr lang="ja-JP" altLang="en-US"/>
          </a:p>
        </p:txBody>
      </p:sp>
      <p:sp>
        <p:nvSpPr>
          <p:cNvPr id="7" name="スライド番号プレースホルダ 6">
            <a:extLst>
              <a:ext uri="{FF2B5EF4-FFF2-40B4-BE49-F238E27FC236}">
                <a16:creationId xmlns:a16="http://schemas.microsoft.com/office/drawing/2014/main" id="{5EA13201-818B-67CA-70BF-2D65A3964AB0}"/>
              </a:ext>
            </a:extLst>
          </p:cNvPr>
          <p:cNvSpPr>
            <a:spLocks noGrp="1"/>
          </p:cNvSpPr>
          <p:nvPr>
            <p:ph type="sldNum" sz="quarter" idx="5"/>
          </p:nvPr>
        </p:nvSpPr>
        <p:spPr>
          <a:xfrm>
            <a:off x="3856038" y="9440863"/>
            <a:ext cx="2949575" cy="496887"/>
          </a:xfrm>
          <a:prstGeom prst="rect">
            <a:avLst/>
          </a:prstGeom>
        </p:spPr>
        <p:txBody>
          <a:bodyPr vert="horz" wrap="square" lIns="83896" tIns="41948" rIns="83896" bIns="41948" numCol="1" anchor="b" anchorCtr="0" compatLnSpc="1">
            <a:prstTxWarp prst="textNoShape">
              <a:avLst/>
            </a:prstTxWarp>
          </a:bodyPr>
          <a:lstStyle>
            <a:lvl1pPr algn="r" eaLnBrk="1" hangingPunct="1">
              <a:defRPr sz="1100"/>
            </a:lvl1pPr>
          </a:lstStyle>
          <a:p>
            <a:pPr>
              <a:defRPr/>
            </a:pPr>
            <a:fld id="{6E817550-7459-4BEB-9337-7B6211CD84FE}"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801688" y="2347913"/>
            <a:ext cx="9088437" cy="1620837"/>
          </a:xfrm>
        </p:spPr>
        <p:txBody>
          <a:bodyPr/>
          <a:lstStyle/>
          <a:p>
            <a:r>
              <a:rPr lang="ja-JP" altLang="en-US"/>
              <a:t>マスタ タイトルの書式設定</a:t>
            </a:r>
          </a:p>
        </p:txBody>
      </p:sp>
      <p:sp>
        <p:nvSpPr>
          <p:cNvPr id="3" name="サブタイトル 2"/>
          <p:cNvSpPr>
            <a:spLocks noGrp="1"/>
          </p:cNvSpPr>
          <p:nvPr>
            <p:ph type="subTitle" idx="1"/>
          </p:nvPr>
        </p:nvSpPr>
        <p:spPr>
          <a:xfrm>
            <a:off x="1603375" y="4283075"/>
            <a:ext cx="7485063"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a:extLst>
              <a:ext uri="{FF2B5EF4-FFF2-40B4-BE49-F238E27FC236}">
                <a16:creationId xmlns:a16="http://schemas.microsoft.com/office/drawing/2014/main" id="{C75EE568-C69A-A6F5-0299-A8A14846FA1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71D377A8-270B-C374-325C-273EFBDBA57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12D94CF4-A9B3-02D3-460A-7A51CE2EF79A}"/>
              </a:ext>
            </a:extLst>
          </p:cNvPr>
          <p:cNvSpPr>
            <a:spLocks noGrp="1" noChangeArrowheads="1"/>
          </p:cNvSpPr>
          <p:nvPr>
            <p:ph type="sldNum" sz="quarter" idx="12"/>
          </p:nvPr>
        </p:nvSpPr>
        <p:spPr>
          <a:ln/>
        </p:spPr>
        <p:txBody>
          <a:bodyPr/>
          <a:lstStyle>
            <a:lvl1pPr>
              <a:defRPr/>
            </a:lvl1pPr>
          </a:lstStyle>
          <a:p>
            <a:pPr>
              <a:defRPr/>
            </a:pPr>
            <a:fld id="{9D0D68CC-B94B-4BE1-A416-781545985A66}" type="slidenum">
              <a:rPr lang="en-US" altLang="ja-JP"/>
              <a:pPr>
                <a:defRPr/>
              </a:pPr>
              <a:t>‹#›</a:t>
            </a:fld>
            <a:endParaRPr lang="en-US" altLang="ja-JP"/>
          </a:p>
        </p:txBody>
      </p:sp>
    </p:spTree>
    <p:extLst>
      <p:ext uri="{BB962C8B-B14F-4D97-AF65-F5344CB8AC3E}">
        <p14:creationId xmlns:p14="http://schemas.microsoft.com/office/powerpoint/2010/main" val="3942187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7CFA1655-EF49-910D-7E05-A52D2FD65FA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48EC34A3-C70B-F0F7-1C9F-A7CD96428BC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3F08FAD2-BDB3-E23A-0E96-E14DE33B4FB1}"/>
              </a:ext>
            </a:extLst>
          </p:cNvPr>
          <p:cNvSpPr>
            <a:spLocks noGrp="1" noChangeArrowheads="1"/>
          </p:cNvSpPr>
          <p:nvPr>
            <p:ph type="sldNum" sz="quarter" idx="12"/>
          </p:nvPr>
        </p:nvSpPr>
        <p:spPr>
          <a:ln/>
        </p:spPr>
        <p:txBody>
          <a:bodyPr/>
          <a:lstStyle>
            <a:lvl1pPr>
              <a:defRPr/>
            </a:lvl1pPr>
          </a:lstStyle>
          <a:p>
            <a:pPr>
              <a:defRPr/>
            </a:pPr>
            <a:fld id="{B5CEFBA1-014F-47B6-BAD9-6141D4467603}" type="slidenum">
              <a:rPr lang="en-US" altLang="ja-JP"/>
              <a:pPr>
                <a:defRPr/>
              </a:pPr>
              <a:t>‹#›</a:t>
            </a:fld>
            <a:endParaRPr lang="en-US" altLang="ja-JP"/>
          </a:p>
        </p:txBody>
      </p:sp>
    </p:spTree>
    <p:extLst>
      <p:ext uri="{BB962C8B-B14F-4D97-AF65-F5344CB8AC3E}">
        <p14:creationId xmlns:p14="http://schemas.microsoft.com/office/powerpoint/2010/main" val="600868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618413" y="671513"/>
            <a:ext cx="2271712" cy="604837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801688" y="671513"/>
            <a:ext cx="6664325" cy="604837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EAF38194-DDDE-D169-29EA-C1220940D39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4B60B203-580D-C66E-DBE1-955F5B2613D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7E1856E2-F21E-9903-6B14-84AE2D440A4C}"/>
              </a:ext>
            </a:extLst>
          </p:cNvPr>
          <p:cNvSpPr>
            <a:spLocks noGrp="1" noChangeArrowheads="1"/>
          </p:cNvSpPr>
          <p:nvPr>
            <p:ph type="sldNum" sz="quarter" idx="12"/>
          </p:nvPr>
        </p:nvSpPr>
        <p:spPr>
          <a:ln/>
        </p:spPr>
        <p:txBody>
          <a:bodyPr/>
          <a:lstStyle>
            <a:lvl1pPr>
              <a:defRPr/>
            </a:lvl1pPr>
          </a:lstStyle>
          <a:p>
            <a:pPr>
              <a:defRPr/>
            </a:pPr>
            <a:fld id="{C24F0DCD-08B2-428A-B3E7-01BCB46D4CFD}" type="slidenum">
              <a:rPr lang="en-US" altLang="ja-JP"/>
              <a:pPr>
                <a:defRPr/>
              </a:pPr>
              <a:t>‹#›</a:t>
            </a:fld>
            <a:endParaRPr lang="en-US" altLang="ja-JP"/>
          </a:p>
        </p:txBody>
      </p:sp>
    </p:spTree>
    <p:extLst>
      <p:ext uri="{BB962C8B-B14F-4D97-AF65-F5344CB8AC3E}">
        <p14:creationId xmlns:p14="http://schemas.microsoft.com/office/powerpoint/2010/main" val="4128666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a:extLst>
              <a:ext uri="{FF2B5EF4-FFF2-40B4-BE49-F238E27FC236}">
                <a16:creationId xmlns:a16="http://schemas.microsoft.com/office/drawing/2014/main" id="{C47849B9-EC8B-1915-2933-BC108893DC7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7437008D-2EF6-EA3C-555B-8ABF49507B82}"/>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4FB729C7-171A-E409-7D71-1FCF17657EA5}"/>
              </a:ext>
            </a:extLst>
          </p:cNvPr>
          <p:cNvSpPr>
            <a:spLocks noGrp="1" noChangeArrowheads="1"/>
          </p:cNvSpPr>
          <p:nvPr>
            <p:ph type="sldNum" sz="quarter" idx="12"/>
          </p:nvPr>
        </p:nvSpPr>
        <p:spPr>
          <a:ln/>
        </p:spPr>
        <p:txBody>
          <a:bodyPr/>
          <a:lstStyle>
            <a:lvl1pPr>
              <a:defRPr/>
            </a:lvl1pPr>
          </a:lstStyle>
          <a:p>
            <a:pPr>
              <a:defRPr/>
            </a:pPr>
            <a:fld id="{F44D6A91-547C-40EA-A992-396E83682859}" type="slidenum">
              <a:rPr lang="en-US" altLang="ja-JP"/>
              <a:pPr>
                <a:defRPr/>
              </a:pPr>
              <a:t>‹#›</a:t>
            </a:fld>
            <a:endParaRPr lang="en-US" altLang="ja-JP"/>
          </a:p>
        </p:txBody>
      </p:sp>
    </p:spTree>
    <p:extLst>
      <p:ext uri="{BB962C8B-B14F-4D97-AF65-F5344CB8AC3E}">
        <p14:creationId xmlns:p14="http://schemas.microsoft.com/office/powerpoint/2010/main" val="2166318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44550" y="4857750"/>
            <a:ext cx="9088438" cy="15017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844550" y="3203575"/>
            <a:ext cx="90884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a:extLst>
              <a:ext uri="{FF2B5EF4-FFF2-40B4-BE49-F238E27FC236}">
                <a16:creationId xmlns:a16="http://schemas.microsoft.com/office/drawing/2014/main" id="{83AB3560-10FC-025B-7B4F-FD83C4BB1D49}"/>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a:extLst>
              <a:ext uri="{FF2B5EF4-FFF2-40B4-BE49-F238E27FC236}">
                <a16:creationId xmlns:a16="http://schemas.microsoft.com/office/drawing/2014/main" id="{3529ADD7-0609-6D1A-A8EC-53A074540D1F}"/>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a:extLst>
              <a:ext uri="{FF2B5EF4-FFF2-40B4-BE49-F238E27FC236}">
                <a16:creationId xmlns:a16="http://schemas.microsoft.com/office/drawing/2014/main" id="{B3B1AE2B-0A73-6C35-EBD0-69B35BD2C48C}"/>
              </a:ext>
            </a:extLst>
          </p:cNvPr>
          <p:cNvSpPr>
            <a:spLocks noGrp="1" noChangeArrowheads="1"/>
          </p:cNvSpPr>
          <p:nvPr>
            <p:ph type="sldNum" sz="quarter" idx="12"/>
          </p:nvPr>
        </p:nvSpPr>
        <p:spPr>
          <a:ln/>
        </p:spPr>
        <p:txBody>
          <a:bodyPr/>
          <a:lstStyle>
            <a:lvl1pPr>
              <a:defRPr/>
            </a:lvl1pPr>
          </a:lstStyle>
          <a:p>
            <a:pPr>
              <a:defRPr/>
            </a:pPr>
            <a:fld id="{BBEA82BE-3D1A-4464-AA83-9A8F7C7E16ED}" type="slidenum">
              <a:rPr lang="en-US" altLang="ja-JP"/>
              <a:pPr>
                <a:defRPr/>
              </a:pPr>
              <a:t>‹#›</a:t>
            </a:fld>
            <a:endParaRPr lang="en-US" altLang="ja-JP"/>
          </a:p>
        </p:txBody>
      </p:sp>
    </p:spTree>
    <p:extLst>
      <p:ext uri="{BB962C8B-B14F-4D97-AF65-F5344CB8AC3E}">
        <p14:creationId xmlns:p14="http://schemas.microsoft.com/office/powerpoint/2010/main" val="1221321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801688" y="2184400"/>
            <a:ext cx="4467225" cy="4535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5421313" y="2184400"/>
            <a:ext cx="4468812" cy="4535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a:extLst>
              <a:ext uri="{FF2B5EF4-FFF2-40B4-BE49-F238E27FC236}">
                <a16:creationId xmlns:a16="http://schemas.microsoft.com/office/drawing/2014/main" id="{6B8EE2B2-9F21-A33B-D632-EF058DE7BB02}"/>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FDF1B716-93DF-774D-FAB4-57CF2F3BD43A}"/>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4131AE9B-7481-05C1-6B05-2177F6EA4296}"/>
              </a:ext>
            </a:extLst>
          </p:cNvPr>
          <p:cNvSpPr>
            <a:spLocks noGrp="1" noChangeArrowheads="1"/>
          </p:cNvSpPr>
          <p:nvPr>
            <p:ph type="sldNum" sz="quarter" idx="12"/>
          </p:nvPr>
        </p:nvSpPr>
        <p:spPr>
          <a:ln/>
        </p:spPr>
        <p:txBody>
          <a:bodyPr/>
          <a:lstStyle>
            <a:lvl1pPr>
              <a:defRPr/>
            </a:lvl1pPr>
          </a:lstStyle>
          <a:p>
            <a:pPr>
              <a:defRPr/>
            </a:pPr>
            <a:fld id="{E7977FC1-F42E-4D9A-9A9D-1E070E039EE1}" type="slidenum">
              <a:rPr lang="en-US" altLang="ja-JP"/>
              <a:pPr>
                <a:defRPr/>
              </a:pPr>
              <a:t>‹#›</a:t>
            </a:fld>
            <a:endParaRPr lang="en-US" altLang="ja-JP"/>
          </a:p>
        </p:txBody>
      </p:sp>
    </p:spTree>
    <p:extLst>
      <p:ext uri="{BB962C8B-B14F-4D97-AF65-F5344CB8AC3E}">
        <p14:creationId xmlns:p14="http://schemas.microsoft.com/office/powerpoint/2010/main" val="27260655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534988" y="303213"/>
            <a:ext cx="9621837" cy="1258887"/>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534988" y="1692275"/>
            <a:ext cx="4724400"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534988" y="2397125"/>
            <a:ext cx="4724400"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5430838" y="1692275"/>
            <a:ext cx="4725987"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5430838" y="2397125"/>
            <a:ext cx="4725987"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a:extLst>
              <a:ext uri="{FF2B5EF4-FFF2-40B4-BE49-F238E27FC236}">
                <a16:creationId xmlns:a16="http://schemas.microsoft.com/office/drawing/2014/main" id="{5091454F-519E-65F2-4A5B-1556A269A1E7}"/>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a:extLst>
              <a:ext uri="{FF2B5EF4-FFF2-40B4-BE49-F238E27FC236}">
                <a16:creationId xmlns:a16="http://schemas.microsoft.com/office/drawing/2014/main" id="{0C9385C5-A679-AD71-3BD4-DB6F17E87DCE}"/>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a:extLst>
              <a:ext uri="{FF2B5EF4-FFF2-40B4-BE49-F238E27FC236}">
                <a16:creationId xmlns:a16="http://schemas.microsoft.com/office/drawing/2014/main" id="{C5FA93E9-83B0-10E2-4723-A0557B8CCD35}"/>
              </a:ext>
            </a:extLst>
          </p:cNvPr>
          <p:cNvSpPr>
            <a:spLocks noGrp="1" noChangeArrowheads="1"/>
          </p:cNvSpPr>
          <p:nvPr>
            <p:ph type="sldNum" sz="quarter" idx="12"/>
          </p:nvPr>
        </p:nvSpPr>
        <p:spPr>
          <a:ln/>
        </p:spPr>
        <p:txBody>
          <a:bodyPr/>
          <a:lstStyle>
            <a:lvl1pPr>
              <a:defRPr/>
            </a:lvl1pPr>
          </a:lstStyle>
          <a:p>
            <a:pPr>
              <a:defRPr/>
            </a:pPr>
            <a:fld id="{C9AA29C2-9975-4507-A3B9-77E390CBB4D9}" type="slidenum">
              <a:rPr lang="en-US" altLang="ja-JP"/>
              <a:pPr>
                <a:defRPr/>
              </a:pPr>
              <a:t>‹#›</a:t>
            </a:fld>
            <a:endParaRPr lang="en-US" altLang="ja-JP"/>
          </a:p>
        </p:txBody>
      </p:sp>
    </p:spTree>
    <p:extLst>
      <p:ext uri="{BB962C8B-B14F-4D97-AF65-F5344CB8AC3E}">
        <p14:creationId xmlns:p14="http://schemas.microsoft.com/office/powerpoint/2010/main" val="620760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a:extLst>
              <a:ext uri="{FF2B5EF4-FFF2-40B4-BE49-F238E27FC236}">
                <a16:creationId xmlns:a16="http://schemas.microsoft.com/office/drawing/2014/main" id="{ED1FCAF4-3A0E-894F-5252-54A55F5A7736}"/>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a:extLst>
              <a:ext uri="{FF2B5EF4-FFF2-40B4-BE49-F238E27FC236}">
                <a16:creationId xmlns:a16="http://schemas.microsoft.com/office/drawing/2014/main" id="{00BAD9DE-9D9E-0479-154F-51CC81306108}"/>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a:extLst>
              <a:ext uri="{FF2B5EF4-FFF2-40B4-BE49-F238E27FC236}">
                <a16:creationId xmlns:a16="http://schemas.microsoft.com/office/drawing/2014/main" id="{201B8580-8ED4-8749-46C6-3451D532E90E}"/>
              </a:ext>
            </a:extLst>
          </p:cNvPr>
          <p:cNvSpPr>
            <a:spLocks noGrp="1" noChangeArrowheads="1"/>
          </p:cNvSpPr>
          <p:nvPr>
            <p:ph type="sldNum" sz="quarter" idx="12"/>
          </p:nvPr>
        </p:nvSpPr>
        <p:spPr>
          <a:ln/>
        </p:spPr>
        <p:txBody>
          <a:bodyPr/>
          <a:lstStyle>
            <a:lvl1pPr>
              <a:defRPr/>
            </a:lvl1pPr>
          </a:lstStyle>
          <a:p>
            <a:pPr>
              <a:defRPr/>
            </a:pPr>
            <a:fld id="{FBDEF08D-3872-410D-B3A3-D40814E62A5C}" type="slidenum">
              <a:rPr lang="en-US" altLang="ja-JP"/>
              <a:pPr>
                <a:defRPr/>
              </a:pPr>
              <a:t>‹#›</a:t>
            </a:fld>
            <a:endParaRPr lang="en-US" altLang="ja-JP"/>
          </a:p>
        </p:txBody>
      </p:sp>
    </p:spTree>
    <p:extLst>
      <p:ext uri="{BB962C8B-B14F-4D97-AF65-F5344CB8AC3E}">
        <p14:creationId xmlns:p14="http://schemas.microsoft.com/office/powerpoint/2010/main" val="1029520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85D1ED1-4517-645C-BD10-54948421651B}"/>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a:extLst>
              <a:ext uri="{FF2B5EF4-FFF2-40B4-BE49-F238E27FC236}">
                <a16:creationId xmlns:a16="http://schemas.microsoft.com/office/drawing/2014/main" id="{B760F3C6-9E03-63E5-4CB0-DF38B9ACECA4}"/>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a:extLst>
              <a:ext uri="{FF2B5EF4-FFF2-40B4-BE49-F238E27FC236}">
                <a16:creationId xmlns:a16="http://schemas.microsoft.com/office/drawing/2014/main" id="{5C9C17C6-51B9-0CEE-19A4-07B7AC6D55EA}"/>
              </a:ext>
            </a:extLst>
          </p:cNvPr>
          <p:cNvSpPr>
            <a:spLocks noGrp="1" noChangeArrowheads="1"/>
          </p:cNvSpPr>
          <p:nvPr>
            <p:ph type="sldNum" sz="quarter" idx="12"/>
          </p:nvPr>
        </p:nvSpPr>
        <p:spPr>
          <a:ln/>
        </p:spPr>
        <p:txBody>
          <a:bodyPr/>
          <a:lstStyle>
            <a:lvl1pPr>
              <a:defRPr/>
            </a:lvl1pPr>
          </a:lstStyle>
          <a:p>
            <a:pPr>
              <a:defRPr/>
            </a:pPr>
            <a:fld id="{5C6AD07C-6ED7-404A-B1A9-966215C7D167}" type="slidenum">
              <a:rPr lang="en-US" altLang="ja-JP"/>
              <a:pPr>
                <a:defRPr/>
              </a:pPr>
              <a:t>‹#›</a:t>
            </a:fld>
            <a:endParaRPr lang="en-US" altLang="ja-JP"/>
          </a:p>
        </p:txBody>
      </p:sp>
    </p:spTree>
    <p:extLst>
      <p:ext uri="{BB962C8B-B14F-4D97-AF65-F5344CB8AC3E}">
        <p14:creationId xmlns:p14="http://schemas.microsoft.com/office/powerpoint/2010/main" val="3081376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534988" y="301625"/>
            <a:ext cx="3517900" cy="1279525"/>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179888" y="301625"/>
            <a:ext cx="5976937"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534988" y="1581150"/>
            <a:ext cx="3517900"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0E72B0BE-10B4-922F-0CE2-8533939A9F83}"/>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061DB985-A9BD-6A0B-C2EB-7747A4D93631}"/>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14F67F04-7ABD-0362-68EA-FED81DED1A60}"/>
              </a:ext>
            </a:extLst>
          </p:cNvPr>
          <p:cNvSpPr>
            <a:spLocks noGrp="1" noChangeArrowheads="1"/>
          </p:cNvSpPr>
          <p:nvPr>
            <p:ph type="sldNum" sz="quarter" idx="12"/>
          </p:nvPr>
        </p:nvSpPr>
        <p:spPr>
          <a:ln/>
        </p:spPr>
        <p:txBody>
          <a:bodyPr/>
          <a:lstStyle>
            <a:lvl1pPr>
              <a:defRPr/>
            </a:lvl1pPr>
          </a:lstStyle>
          <a:p>
            <a:pPr>
              <a:defRPr/>
            </a:pPr>
            <a:fld id="{439A2E64-CA5D-442A-94C3-1ADFBAA0A5CE}" type="slidenum">
              <a:rPr lang="en-US" altLang="ja-JP"/>
              <a:pPr>
                <a:defRPr/>
              </a:pPr>
              <a:t>‹#›</a:t>
            </a:fld>
            <a:endParaRPr lang="en-US" altLang="ja-JP"/>
          </a:p>
        </p:txBody>
      </p:sp>
    </p:spTree>
    <p:extLst>
      <p:ext uri="{BB962C8B-B14F-4D97-AF65-F5344CB8AC3E}">
        <p14:creationId xmlns:p14="http://schemas.microsoft.com/office/powerpoint/2010/main" val="2583505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095500" y="5291138"/>
            <a:ext cx="6415088" cy="625475"/>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095500" y="674688"/>
            <a:ext cx="6415088"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a:p>
        </p:txBody>
      </p:sp>
      <p:sp>
        <p:nvSpPr>
          <p:cNvPr id="4" name="テキスト プレースホルダ 3"/>
          <p:cNvSpPr>
            <a:spLocks noGrp="1"/>
          </p:cNvSpPr>
          <p:nvPr>
            <p:ph type="body" sz="half" idx="2"/>
          </p:nvPr>
        </p:nvSpPr>
        <p:spPr>
          <a:xfrm>
            <a:off x="2095500" y="5916613"/>
            <a:ext cx="6415088"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a:extLst>
              <a:ext uri="{FF2B5EF4-FFF2-40B4-BE49-F238E27FC236}">
                <a16:creationId xmlns:a16="http://schemas.microsoft.com/office/drawing/2014/main" id="{E0F2260A-9581-0147-1AEA-2D0968017950}"/>
              </a:ext>
            </a:extLst>
          </p:cNvPr>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a:extLst>
              <a:ext uri="{FF2B5EF4-FFF2-40B4-BE49-F238E27FC236}">
                <a16:creationId xmlns:a16="http://schemas.microsoft.com/office/drawing/2014/main" id="{6AD64525-2258-F261-CB0B-49E397711123}"/>
              </a:ext>
            </a:extLst>
          </p:cNvPr>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a:extLst>
              <a:ext uri="{FF2B5EF4-FFF2-40B4-BE49-F238E27FC236}">
                <a16:creationId xmlns:a16="http://schemas.microsoft.com/office/drawing/2014/main" id="{FFEAB271-98B7-410F-E20B-453C18B413BA}"/>
              </a:ext>
            </a:extLst>
          </p:cNvPr>
          <p:cNvSpPr>
            <a:spLocks noGrp="1" noChangeArrowheads="1"/>
          </p:cNvSpPr>
          <p:nvPr>
            <p:ph type="sldNum" sz="quarter" idx="12"/>
          </p:nvPr>
        </p:nvSpPr>
        <p:spPr>
          <a:ln/>
        </p:spPr>
        <p:txBody>
          <a:bodyPr/>
          <a:lstStyle>
            <a:lvl1pPr>
              <a:defRPr/>
            </a:lvl1pPr>
          </a:lstStyle>
          <a:p>
            <a:pPr>
              <a:defRPr/>
            </a:pPr>
            <a:fld id="{A6493B8A-A6AA-45A4-B002-34276636A778}" type="slidenum">
              <a:rPr lang="en-US" altLang="ja-JP"/>
              <a:pPr>
                <a:defRPr/>
              </a:pPr>
              <a:t>‹#›</a:t>
            </a:fld>
            <a:endParaRPr lang="en-US" altLang="ja-JP"/>
          </a:p>
        </p:txBody>
      </p:sp>
    </p:spTree>
    <p:extLst>
      <p:ext uri="{BB962C8B-B14F-4D97-AF65-F5344CB8AC3E}">
        <p14:creationId xmlns:p14="http://schemas.microsoft.com/office/powerpoint/2010/main" val="4191850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C928173-902D-F16C-8489-AE45A5F7D233}"/>
              </a:ext>
            </a:extLst>
          </p:cNvPr>
          <p:cNvSpPr>
            <a:spLocks noGrp="1" noChangeArrowheads="1"/>
          </p:cNvSpPr>
          <p:nvPr>
            <p:ph type="title"/>
          </p:nvPr>
        </p:nvSpPr>
        <p:spPr bwMode="auto">
          <a:xfrm>
            <a:off x="801688" y="671513"/>
            <a:ext cx="9088437"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287" tIns="52144" rIns="104287" bIns="52144" numCol="1" anchor="ctr"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04EC4C69-1FCF-3BCE-BF40-1D669C6AEE58}"/>
              </a:ext>
            </a:extLst>
          </p:cNvPr>
          <p:cNvSpPr>
            <a:spLocks noGrp="1" noChangeArrowheads="1"/>
          </p:cNvSpPr>
          <p:nvPr>
            <p:ph type="body" idx="1"/>
          </p:nvPr>
        </p:nvSpPr>
        <p:spPr bwMode="auto">
          <a:xfrm>
            <a:off x="801688" y="2184400"/>
            <a:ext cx="9088437"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4287" tIns="52144" rIns="104287" bIns="5214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a:extLst>
              <a:ext uri="{FF2B5EF4-FFF2-40B4-BE49-F238E27FC236}">
                <a16:creationId xmlns:a16="http://schemas.microsoft.com/office/drawing/2014/main" id="{5F0F1E96-857F-F88D-D014-DAF9ABB1FDD6}"/>
              </a:ext>
            </a:extLst>
          </p:cNvPr>
          <p:cNvSpPr>
            <a:spLocks noGrp="1" noChangeArrowheads="1"/>
          </p:cNvSpPr>
          <p:nvPr>
            <p:ph type="dt" sz="half" idx="2"/>
          </p:nvPr>
        </p:nvSpPr>
        <p:spPr bwMode="auto">
          <a:xfrm>
            <a:off x="801688" y="6888163"/>
            <a:ext cx="2227262" cy="503237"/>
          </a:xfrm>
          <a:prstGeom prst="rect">
            <a:avLst/>
          </a:prstGeom>
          <a:noFill/>
          <a:ln w="9525">
            <a:noFill/>
            <a:miter lim="800000"/>
            <a:headEnd/>
            <a:tailEnd/>
          </a:ln>
          <a:effectLst/>
        </p:spPr>
        <p:txBody>
          <a:bodyPr vert="horz" wrap="square" lIns="104287" tIns="52144" rIns="104287" bIns="52144" numCol="1" anchor="t" anchorCtr="0" compatLnSpc="1">
            <a:prstTxWarp prst="textNoShape">
              <a:avLst/>
            </a:prstTxWarp>
          </a:bodyPr>
          <a:lstStyle>
            <a:lvl1pPr algn="l" eaLnBrk="1" hangingPunct="1">
              <a:defRPr sz="1600" b="0">
                <a:solidFill>
                  <a:schemeClr val="tx1"/>
                </a:solidFill>
                <a:latin typeface="Times" charset="0"/>
              </a:defRPr>
            </a:lvl1pPr>
          </a:lstStyle>
          <a:p>
            <a:pPr>
              <a:defRPr/>
            </a:pPr>
            <a:endParaRPr lang="en-US" altLang="ja-JP"/>
          </a:p>
        </p:txBody>
      </p:sp>
      <p:sp>
        <p:nvSpPr>
          <p:cNvPr id="1029" name="Rectangle 5">
            <a:extLst>
              <a:ext uri="{FF2B5EF4-FFF2-40B4-BE49-F238E27FC236}">
                <a16:creationId xmlns:a16="http://schemas.microsoft.com/office/drawing/2014/main" id="{2651DCA7-B674-B268-4DB4-BDCFFBA58E83}"/>
              </a:ext>
            </a:extLst>
          </p:cNvPr>
          <p:cNvSpPr>
            <a:spLocks noGrp="1" noChangeArrowheads="1"/>
          </p:cNvSpPr>
          <p:nvPr>
            <p:ph type="ftr" sz="quarter" idx="3"/>
          </p:nvPr>
        </p:nvSpPr>
        <p:spPr bwMode="auto">
          <a:xfrm>
            <a:off x="3652838" y="6888163"/>
            <a:ext cx="3386137" cy="503237"/>
          </a:xfrm>
          <a:prstGeom prst="rect">
            <a:avLst/>
          </a:prstGeom>
          <a:noFill/>
          <a:ln w="9525">
            <a:noFill/>
            <a:miter lim="800000"/>
            <a:headEnd/>
            <a:tailEnd/>
          </a:ln>
          <a:effectLst/>
        </p:spPr>
        <p:txBody>
          <a:bodyPr vert="horz" wrap="square" lIns="104287" tIns="52144" rIns="104287" bIns="52144" numCol="1" anchor="t" anchorCtr="0" compatLnSpc="1">
            <a:prstTxWarp prst="textNoShape">
              <a:avLst/>
            </a:prstTxWarp>
          </a:bodyPr>
          <a:lstStyle>
            <a:lvl1pPr algn="ctr" eaLnBrk="1" hangingPunct="1">
              <a:defRPr sz="1600" b="0">
                <a:solidFill>
                  <a:schemeClr val="tx1"/>
                </a:solidFill>
                <a:latin typeface="Times" charset="0"/>
              </a:defRPr>
            </a:lvl1pPr>
          </a:lstStyle>
          <a:p>
            <a:pPr>
              <a:defRPr/>
            </a:pPr>
            <a:endParaRPr lang="en-US" altLang="ja-JP"/>
          </a:p>
        </p:txBody>
      </p:sp>
      <p:sp>
        <p:nvSpPr>
          <p:cNvPr id="1030" name="Rectangle 6">
            <a:extLst>
              <a:ext uri="{FF2B5EF4-FFF2-40B4-BE49-F238E27FC236}">
                <a16:creationId xmlns:a16="http://schemas.microsoft.com/office/drawing/2014/main" id="{2A0AE880-2C74-7931-0C66-2018BA934924}"/>
              </a:ext>
            </a:extLst>
          </p:cNvPr>
          <p:cNvSpPr>
            <a:spLocks noGrp="1" noChangeArrowheads="1"/>
          </p:cNvSpPr>
          <p:nvPr>
            <p:ph type="sldNum" sz="quarter" idx="4"/>
          </p:nvPr>
        </p:nvSpPr>
        <p:spPr bwMode="auto">
          <a:xfrm>
            <a:off x="7662863" y="6888163"/>
            <a:ext cx="2227262" cy="503237"/>
          </a:xfrm>
          <a:prstGeom prst="rect">
            <a:avLst/>
          </a:prstGeom>
          <a:noFill/>
          <a:ln w="9525">
            <a:noFill/>
            <a:miter lim="800000"/>
            <a:headEnd/>
            <a:tailEnd/>
          </a:ln>
          <a:effectLst/>
        </p:spPr>
        <p:txBody>
          <a:bodyPr vert="horz" wrap="square" lIns="104287" tIns="52144" rIns="104287" bIns="52144" numCol="1" anchor="t" anchorCtr="0" compatLnSpc="1">
            <a:prstTxWarp prst="textNoShape">
              <a:avLst/>
            </a:prstTxWarp>
          </a:bodyPr>
          <a:lstStyle>
            <a:lvl1pPr algn="r" eaLnBrk="1" hangingPunct="1">
              <a:defRPr sz="1600" b="0">
                <a:solidFill>
                  <a:schemeClr val="tx1"/>
                </a:solidFill>
                <a:latin typeface="Times" panose="02020603050405020304" pitchFamily="18" charset="0"/>
              </a:defRPr>
            </a:lvl1pPr>
          </a:lstStyle>
          <a:p>
            <a:pPr>
              <a:defRPr/>
            </a:pPr>
            <a:fld id="{56E8D888-3CCE-4984-88C0-1C1A6E4B50F5}"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42988" rtl="0" eaLnBrk="0" fontAlgn="base" hangingPunct="0">
        <a:spcBef>
          <a:spcPct val="0"/>
        </a:spcBef>
        <a:spcAft>
          <a:spcPct val="0"/>
        </a:spcAft>
        <a:defRPr kumimoji="1" sz="5000">
          <a:solidFill>
            <a:schemeClr val="tx2"/>
          </a:solidFill>
          <a:latin typeface="+mj-lt"/>
          <a:ea typeface="+mj-ea"/>
          <a:cs typeface="+mj-cs"/>
        </a:defRPr>
      </a:lvl1pPr>
      <a:lvl2pPr algn="ctr" defTabSz="1042988" rtl="0" eaLnBrk="0" fontAlgn="base" hangingPunct="0">
        <a:spcBef>
          <a:spcPct val="0"/>
        </a:spcBef>
        <a:spcAft>
          <a:spcPct val="0"/>
        </a:spcAft>
        <a:defRPr kumimoji="1" sz="5000">
          <a:solidFill>
            <a:schemeClr val="tx2"/>
          </a:solidFill>
          <a:latin typeface="Times" charset="0"/>
          <a:ea typeface="Osaka" charset="-128"/>
        </a:defRPr>
      </a:lvl2pPr>
      <a:lvl3pPr algn="ctr" defTabSz="1042988" rtl="0" eaLnBrk="0" fontAlgn="base" hangingPunct="0">
        <a:spcBef>
          <a:spcPct val="0"/>
        </a:spcBef>
        <a:spcAft>
          <a:spcPct val="0"/>
        </a:spcAft>
        <a:defRPr kumimoji="1" sz="5000">
          <a:solidFill>
            <a:schemeClr val="tx2"/>
          </a:solidFill>
          <a:latin typeface="Times" charset="0"/>
          <a:ea typeface="Osaka" charset="-128"/>
        </a:defRPr>
      </a:lvl3pPr>
      <a:lvl4pPr algn="ctr" defTabSz="1042988" rtl="0" eaLnBrk="0" fontAlgn="base" hangingPunct="0">
        <a:spcBef>
          <a:spcPct val="0"/>
        </a:spcBef>
        <a:spcAft>
          <a:spcPct val="0"/>
        </a:spcAft>
        <a:defRPr kumimoji="1" sz="5000">
          <a:solidFill>
            <a:schemeClr val="tx2"/>
          </a:solidFill>
          <a:latin typeface="Times" charset="0"/>
          <a:ea typeface="Osaka" charset="-128"/>
        </a:defRPr>
      </a:lvl4pPr>
      <a:lvl5pPr algn="ctr" defTabSz="1042988" rtl="0" eaLnBrk="0" fontAlgn="base" hangingPunct="0">
        <a:spcBef>
          <a:spcPct val="0"/>
        </a:spcBef>
        <a:spcAft>
          <a:spcPct val="0"/>
        </a:spcAft>
        <a:defRPr kumimoji="1" sz="5000">
          <a:solidFill>
            <a:schemeClr val="tx2"/>
          </a:solidFill>
          <a:latin typeface="Times" charset="0"/>
          <a:ea typeface="Osaka" charset="-128"/>
        </a:defRPr>
      </a:lvl5pPr>
      <a:lvl6pPr marL="457200" algn="ctr" defTabSz="1042988" rtl="0" fontAlgn="base">
        <a:spcBef>
          <a:spcPct val="0"/>
        </a:spcBef>
        <a:spcAft>
          <a:spcPct val="0"/>
        </a:spcAft>
        <a:defRPr kumimoji="1" sz="5000">
          <a:solidFill>
            <a:schemeClr val="tx2"/>
          </a:solidFill>
          <a:latin typeface="Times" charset="0"/>
          <a:ea typeface="Osaka" charset="-128"/>
        </a:defRPr>
      </a:lvl6pPr>
      <a:lvl7pPr marL="914400" algn="ctr" defTabSz="1042988" rtl="0" fontAlgn="base">
        <a:spcBef>
          <a:spcPct val="0"/>
        </a:spcBef>
        <a:spcAft>
          <a:spcPct val="0"/>
        </a:spcAft>
        <a:defRPr kumimoji="1" sz="5000">
          <a:solidFill>
            <a:schemeClr val="tx2"/>
          </a:solidFill>
          <a:latin typeface="Times" charset="0"/>
          <a:ea typeface="Osaka" charset="-128"/>
        </a:defRPr>
      </a:lvl7pPr>
      <a:lvl8pPr marL="1371600" algn="ctr" defTabSz="1042988" rtl="0" fontAlgn="base">
        <a:spcBef>
          <a:spcPct val="0"/>
        </a:spcBef>
        <a:spcAft>
          <a:spcPct val="0"/>
        </a:spcAft>
        <a:defRPr kumimoji="1" sz="5000">
          <a:solidFill>
            <a:schemeClr val="tx2"/>
          </a:solidFill>
          <a:latin typeface="Times" charset="0"/>
          <a:ea typeface="Osaka" charset="-128"/>
        </a:defRPr>
      </a:lvl8pPr>
      <a:lvl9pPr marL="1828800" algn="ctr" defTabSz="1042988" rtl="0" fontAlgn="base">
        <a:spcBef>
          <a:spcPct val="0"/>
        </a:spcBef>
        <a:spcAft>
          <a:spcPct val="0"/>
        </a:spcAft>
        <a:defRPr kumimoji="1" sz="5000">
          <a:solidFill>
            <a:schemeClr val="tx2"/>
          </a:solidFill>
          <a:latin typeface="Times" charset="0"/>
          <a:ea typeface="Osaka" charset="-128"/>
        </a:defRPr>
      </a:lvl9pPr>
    </p:titleStyle>
    <p:bodyStyle>
      <a:lvl1pPr marL="390525" indent="-390525" algn="l" defTabSz="1042988" rtl="0" eaLnBrk="0" fontAlgn="base" hangingPunct="0">
        <a:spcBef>
          <a:spcPct val="20000"/>
        </a:spcBef>
        <a:spcAft>
          <a:spcPct val="0"/>
        </a:spcAft>
        <a:buChar char="•"/>
        <a:defRPr kumimoji="1" sz="3600">
          <a:solidFill>
            <a:schemeClr val="tx1"/>
          </a:solidFill>
          <a:latin typeface="+mn-lt"/>
          <a:ea typeface="+mn-ea"/>
          <a:cs typeface="+mn-cs"/>
        </a:defRPr>
      </a:lvl1pPr>
      <a:lvl2pPr marL="847725" indent="-327025" algn="l" defTabSz="1042988" rtl="0" eaLnBrk="0" fontAlgn="base" hangingPunct="0">
        <a:spcBef>
          <a:spcPct val="20000"/>
        </a:spcBef>
        <a:spcAft>
          <a:spcPct val="0"/>
        </a:spcAft>
        <a:buChar char="–"/>
        <a:defRPr kumimoji="1" sz="3200">
          <a:solidFill>
            <a:schemeClr val="tx1"/>
          </a:solidFill>
          <a:latin typeface="+mn-lt"/>
          <a:ea typeface="+mn-ea"/>
        </a:defRPr>
      </a:lvl2pPr>
      <a:lvl3pPr marL="1303338" indent="-260350" algn="l" defTabSz="1042988" rtl="0" eaLnBrk="0" fontAlgn="base" hangingPunct="0">
        <a:spcBef>
          <a:spcPct val="20000"/>
        </a:spcBef>
        <a:spcAft>
          <a:spcPct val="0"/>
        </a:spcAft>
        <a:buChar char="•"/>
        <a:defRPr kumimoji="1" sz="2700">
          <a:solidFill>
            <a:schemeClr val="tx1"/>
          </a:solidFill>
          <a:latin typeface="+mn-lt"/>
          <a:ea typeface="+mn-ea"/>
        </a:defRPr>
      </a:lvl3pPr>
      <a:lvl4pPr marL="1825625" indent="-261938" algn="l" defTabSz="1042988" rtl="0" eaLnBrk="0" fontAlgn="base" hangingPunct="0">
        <a:spcBef>
          <a:spcPct val="20000"/>
        </a:spcBef>
        <a:spcAft>
          <a:spcPct val="0"/>
        </a:spcAft>
        <a:buChar char="–"/>
        <a:defRPr kumimoji="1" sz="2300">
          <a:solidFill>
            <a:schemeClr val="tx1"/>
          </a:solidFill>
          <a:latin typeface="+mn-lt"/>
          <a:ea typeface="+mn-ea"/>
        </a:defRPr>
      </a:lvl4pPr>
      <a:lvl5pPr marL="2346325" indent="-260350" algn="l" defTabSz="1042988" rtl="0" eaLnBrk="0" fontAlgn="base" hangingPunct="0">
        <a:spcBef>
          <a:spcPct val="20000"/>
        </a:spcBef>
        <a:spcAft>
          <a:spcPct val="0"/>
        </a:spcAft>
        <a:buChar char="»"/>
        <a:defRPr kumimoji="1" sz="2300">
          <a:solidFill>
            <a:schemeClr val="tx1"/>
          </a:solidFill>
          <a:latin typeface="+mn-lt"/>
          <a:ea typeface="+mn-ea"/>
        </a:defRPr>
      </a:lvl5pPr>
      <a:lvl6pPr marL="2803525" indent="-260350" algn="l" defTabSz="1042988" rtl="0" fontAlgn="base">
        <a:spcBef>
          <a:spcPct val="20000"/>
        </a:spcBef>
        <a:spcAft>
          <a:spcPct val="0"/>
        </a:spcAft>
        <a:buChar char="»"/>
        <a:defRPr kumimoji="1" sz="2300">
          <a:solidFill>
            <a:schemeClr val="tx1"/>
          </a:solidFill>
          <a:latin typeface="+mn-lt"/>
          <a:ea typeface="+mn-ea"/>
        </a:defRPr>
      </a:lvl6pPr>
      <a:lvl7pPr marL="3260725" indent="-260350" algn="l" defTabSz="1042988" rtl="0" fontAlgn="base">
        <a:spcBef>
          <a:spcPct val="20000"/>
        </a:spcBef>
        <a:spcAft>
          <a:spcPct val="0"/>
        </a:spcAft>
        <a:buChar char="»"/>
        <a:defRPr kumimoji="1" sz="2300">
          <a:solidFill>
            <a:schemeClr val="tx1"/>
          </a:solidFill>
          <a:latin typeface="+mn-lt"/>
          <a:ea typeface="+mn-ea"/>
        </a:defRPr>
      </a:lvl7pPr>
      <a:lvl8pPr marL="3717925" indent="-260350" algn="l" defTabSz="1042988" rtl="0" fontAlgn="base">
        <a:spcBef>
          <a:spcPct val="20000"/>
        </a:spcBef>
        <a:spcAft>
          <a:spcPct val="0"/>
        </a:spcAft>
        <a:buChar char="»"/>
        <a:defRPr kumimoji="1" sz="2300">
          <a:solidFill>
            <a:schemeClr val="tx1"/>
          </a:solidFill>
          <a:latin typeface="+mn-lt"/>
          <a:ea typeface="+mn-ea"/>
        </a:defRPr>
      </a:lvl8pPr>
      <a:lvl9pPr marL="4175125" indent="-260350" algn="l" defTabSz="1042988" rtl="0" fontAlgn="base">
        <a:spcBef>
          <a:spcPct val="20000"/>
        </a:spcBef>
        <a:spcAft>
          <a:spcPct val="0"/>
        </a:spcAft>
        <a:buChar char="»"/>
        <a:defRPr kumimoji="1" sz="23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8.jp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3074" name="図 10" descr="Web サイト&#10;&#10;自動的に生成された説明">
            <a:extLst>
              <a:ext uri="{FF2B5EF4-FFF2-40B4-BE49-F238E27FC236}">
                <a16:creationId xmlns:a16="http://schemas.microsoft.com/office/drawing/2014/main" id="{E30E54D9-29C5-ED79-0286-A4C68BED3A8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4000"/>
                    </a14:imgEffect>
                  </a14:imgLayer>
                </a14:imgProps>
              </a:ext>
              <a:ext uri="{28A0092B-C50C-407E-A947-70E740481C1C}">
                <a14:useLocalDpi xmlns:a14="http://schemas.microsoft.com/office/drawing/2010/main" val="0"/>
              </a:ext>
            </a:extLst>
          </a:blip>
          <a:srcRect/>
          <a:stretch>
            <a:fillRect/>
          </a:stretch>
        </p:blipFill>
        <p:spPr bwMode="auto">
          <a:xfrm>
            <a:off x="0" y="1588"/>
            <a:ext cx="10691813" cy="755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10">
            <a:extLst>
              <a:ext uri="{FF2B5EF4-FFF2-40B4-BE49-F238E27FC236}">
                <a16:creationId xmlns:a16="http://schemas.microsoft.com/office/drawing/2014/main" id="{55E78B80-0405-0280-ADCD-8DDCDAC3A990}"/>
              </a:ext>
            </a:extLst>
          </p:cNvPr>
          <p:cNvSpPr txBox="1">
            <a:spLocks noChangeArrowheads="1"/>
          </p:cNvSpPr>
          <p:nvPr/>
        </p:nvSpPr>
        <p:spPr bwMode="auto">
          <a:xfrm>
            <a:off x="7708900" y="319088"/>
            <a:ext cx="2724150" cy="366712"/>
          </a:xfrm>
          <a:prstGeom prst="rect">
            <a:avLst/>
          </a:prstGeom>
          <a:noFill/>
          <a:ln>
            <a:noFill/>
          </a:ln>
        </p:spPr>
        <p:txBody>
          <a:bodyPr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algn="r" eaLnBrk="1" hangingPunct="1">
              <a:spcBef>
                <a:spcPct val="50000"/>
              </a:spcBef>
              <a:buFontTx/>
              <a:buNone/>
              <a:defRPr/>
            </a:pPr>
            <a:r>
              <a:rPr lang="en-US" altLang="ja-JP" sz="1800" spc="300" dirty="0">
                <a:solidFill>
                  <a:srgbClr val="E2E5C4"/>
                </a:solidFill>
                <a:latin typeface="アプリ明朝" panose="02000600000000000000" pitchFamily="50" charset="-128"/>
                <a:ea typeface="アプリ明朝" panose="02000600000000000000" pitchFamily="50" charset="-128"/>
              </a:rPr>
              <a:t>●●●●●●</a:t>
            </a:r>
            <a:r>
              <a:rPr lang="ja-JP" altLang="en-US" sz="1800" spc="300" dirty="0">
                <a:solidFill>
                  <a:srgbClr val="E2E5C4"/>
                </a:solidFill>
                <a:latin typeface="アプリ明朝" panose="02000600000000000000" pitchFamily="50" charset="-128"/>
                <a:ea typeface="アプリ明朝" panose="02000600000000000000" pitchFamily="50" charset="-128"/>
              </a:rPr>
              <a:t> 御中</a:t>
            </a:r>
          </a:p>
        </p:txBody>
      </p:sp>
      <p:sp>
        <p:nvSpPr>
          <p:cNvPr id="3077" name="Text Box 12">
            <a:extLst>
              <a:ext uri="{FF2B5EF4-FFF2-40B4-BE49-F238E27FC236}">
                <a16:creationId xmlns:a16="http://schemas.microsoft.com/office/drawing/2014/main" id="{4DFB1C13-9939-5332-43DF-962580B539DA}"/>
              </a:ext>
            </a:extLst>
          </p:cNvPr>
          <p:cNvSpPr txBox="1">
            <a:spLocks noChangeArrowheads="1"/>
          </p:cNvSpPr>
          <p:nvPr/>
        </p:nvSpPr>
        <p:spPr bwMode="auto">
          <a:xfrm>
            <a:off x="8796187" y="6789243"/>
            <a:ext cx="1624163" cy="496290"/>
          </a:xfrm>
          <a:prstGeom prst="rect">
            <a:avLst/>
          </a:prstGeom>
          <a:noFill/>
          <a:ln>
            <a:noFill/>
          </a:ln>
        </p:spPr>
        <p:txBody>
          <a:bodyPr wrap="non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algn="r" eaLnBrk="1" hangingPunct="1">
              <a:spcBef>
                <a:spcPct val="50000"/>
              </a:spcBef>
              <a:buFontTx/>
              <a:buNone/>
              <a:defRPr/>
            </a:pPr>
            <a:r>
              <a:rPr lang="en-US" altLang="ja-JP" sz="1050" dirty="0">
                <a:solidFill>
                  <a:srgbClr val="E2E5C4"/>
                </a:solidFill>
                <a:latin typeface="アプリ明朝" panose="02000600000000000000" pitchFamily="50" charset="-128"/>
                <a:ea typeface="アプリ明朝" panose="02000600000000000000" pitchFamily="50" charset="-128"/>
              </a:rPr>
              <a:t>● ● ● ● ● ● ● ●</a:t>
            </a:r>
          </a:p>
          <a:p>
            <a:pPr algn="r" eaLnBrk="1" hangingPunct="1">
              <a:spcBef>
                <a:spcPct val="50000"/>
              </a:spcBef>
              <a:buFontTx/>
              <a:buNone/>
              <a:defRPr/>
            </a:pPr>
            <a:r>
              <a:rPr lang="en-US" altLang="ja-JP" sz="1050" dirty="0">
                <a:solidFill>
                  <a:srgbClr val="E2E5C4"/>
                </a:solidFill>
                <a:latin typeface="アプリ明朝" panose="02000600000000000000" pitchFamily="50" charset="-128"/>
                <a:ea typeface="アプリ明朝" panose="02000600000000000000" pitchFamily="50" charset="-128"/>
              </a:rPr>
              <a:t>2024/01/01</a:t>
            </a:r>
          </a:p>
        </p:txBody>
      </p:sp>
      <p:sp>
        <p:nvSpPr>
          <p:cNvPr id="2" name="正方形/長方形 2">
            <a:extLst>
              <a:ext uri="{FF2B5EF4-FFF2-40B4-BE49-F238E27FC236}">
                <a16:creationId xmlns:a16="http://schemas.microsoft.com/office/drawing/2014/main" id="{6EC66EFB-FD4F-1FF4-8747-ABEB78C6571E}"/>
              </a:ext>
            </a:extLst>
          </p:cNvPr>
          <p:cNvSpPr>
            <a:spLocks noChangeArrowheads="1"/>
          </p:cNvSpPr>
          <p:nvPr/>
        </p:nvSpPr>
        <p:spPr bwMode="auto">
          <a:xfrm>
            <a:off x="954088" y="7154863"/>
            <a:ext cx="3702050" cy="26193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sz="2400" b="1">
                <a:solidFill>
                  <a:schemeClr val="bg1"/>
                </a:solidFill>
                <a:latin typeface="Arial" panose="020B0604020202020204" pitchFamily="34" charset="0"/>
                <a:ea typeface="Osaka" charset="-128"/>
              </a:defRPr>
            </a:lvl1pPr>
            <a:lvl2pPr marL="742950" indent="-285750">
              <a:defRPr kumimoji="1" sz="2400" b="1">
                <a:solidFill>
                  <a:schemeClr val="bg1"/>
                </a:solidFill>
                <a:latin typeface="Arial" panose="020B0604020202020204" pitchFamily="34" charset="0"/>
                <a:ea typeface="Osaka" charset="-128"/>
              </a:defRPr>
            </a:lvl2pPr>
            <a:lvl3pPr marL="1143000" indent="-228600">
              <a:defRPr kumimoji="1" sz="2400" b="1">
                <a:solidFill>
                  <a:schemeClr val="bg1"/>
                </a:solidFill>
                <a:latin typeface="Arial" panose="020B0604020202020204" pitchFamily="34" charset="0"/>
                <a:ea typeface="Osaka" charset="-128"/>
              </a:defRPr>
            </a:lvl3pPr>
            <a:lvl4pPr marL="1600200" indent="-228600">
              <a:defRPr kumimoji="1" sz="2400" b="1">
                <a:solidFill>
                  <a:schemeClr val="bg1"/>
                </a:solidFill>
                <a:latin typeface="Arial" panose="020B0604020202020204" pitchFamily="34" charset="0"/>
                <a:ea typeface="Osaka" charset="-128"/>
              </a:defRPr>
            </a:lvl4pPr>
            <a:lvl5pPr marL="2057400" indent="-228600">
              <a:defRPr kumimoji="1" sz="2400" b="1">
                <a:solidFill>
                  <a:schemeClr val="bg1"/>
                </a:solidFill>
                <a:latin typeface="Arial" panose="020B0604020202020204" pitchFamily="34" charset="0"/>
                <a:ea typeface="Osaka" charset="-128"/>
              </a:defRPr>
            </a:lvl5pPr>
            <a:lvl6pPr marL="2514600" indent="-228600" eaLnBrk="0" fontAlgn="base" hangingPunct="0">
              <a:spcBef>
                <a:spcPct val="0"/>
              </a:spcBef>
              <a:spcAft>
                <a:spcPct val="0"/>
              </a:spcAft>
              <a:defRPr kumimoji="1" sz="2400" b="1">
                <a:solidFill>
                  <a:schemeClr val="bg1"/>
                </a:solidFill>
                <a:latin typeface="Arial" panose="020B0604020202020204" pitchFamily="34" charset="0"/>
                <a:ea typeface="Osaka" charset="-128"/>
              </a:defRPr>
            </a:lvl6pPr>
            <a:lvl7pPr marL="2971800" indent="-228600" eaLnBrk="0" fontAlgn="base" hangingPunct="0">
              <a:spcBef>
                <a:spcPct val="0"/>
              </a:spcBef>
              <a:spcAft>
                <a:spcPct val="0"/>
              </a:spcAft>
              <a:defRPr kumimoji="1" sz="2400" b="1">
                <a:solidFill>
                  <a:schemeClr val="bg1"/>
                </a:solidFill>
                <a:latin typeface="Arial" panose="020B0604020202020204" pitchFamily="34" charset="0"/>
                <a:ea typeface="Osaka" charset="-128"/>
              </a:defRPr>
            </a:lvl7pPr>
            <a:lvl8pPr marL="3429000" indent="-228600" eaLnBrk="0" fontAlgn="base" hangingPunct="0">
              <a:spcBef>
                <a:spcPct val="0"/>
              </a:spcBef>
              <a:spcAft>
                <a:spcPct val="0"/>
              </a:spcAft>
              <a:defRPr kumimoji="1" sz="2400" b="1">
                <a:solidFill>
                  <a:schemeClr val="bg1"/>
                </a:solidFill>
                <a:latin typeface="Arial" panose="020B0604020202020204" pitchFamily="34" charset="0"/>
                <a:ea typeface="Osaka" charset="-128"/>
              </a:defRPr>
            </a:lvl8pPr>
            <a:lvl9pPr marL="3886200" indent="-228600" eaLnBrk="0" fontAlgn="base" hangingPunct="0">
              <a:spcBef>
                <a:spcPct val="0"/>
              </a:spcBef>
              <a:spcAft>
                <a:spcPct val="0"/>
              </a:spcAft>
              <a:defRPr kumimoji="1" sz="2400" b="1">
                <a:solidFill>
                  <a:schemeClr val="bg1"/>
                </a:solidFill>
                <a:latin typeface="Arial" panose="020B0604020202020204" pitchFamily="34" charset="0"/>
                <a:ea typeface="Osaka" charset="-128"/>
              </a:defRPr>
            </a:lvl9pPr>
          </a:lstStyle>
          <a:p>
            <a:pPr algn="ctr"/>
            <a:r>
              <a:rPr lang="en-US" altLang="ja-JP" sz="800">
                <a:solidFill>
                  <a:schemeClr val="tx1"/>
                </a:solidFill>
              </a:rPr>
              <a:t>Copyright ©</a:t>
            </a:r>
            <a:r>
              <a:rPr lang="ja-JP" altLang="en-US" sz="800">
                <a:solidFill>
                  <a:schemeClr val="tx1"/>
                </a:solidFill>
              </a:rPr>
              <a:t> </a:t>
            </a:r>
            <a:r>
              <a:rPr lang="en-US" altLang="ja-JP" sz="800">
                <a:solidFill>
                  <a:schemeClr val="tx1"/>
                </a:solidFill>
              </a:rPr>
              <a:t>2024 Accommodation First CO.LTD all rights reserved</a:t>
            </a:r>
            <a:endParaRPr lang="ja-JP" altLang="en-US" sz="800">
              <a:solidFill>
                <a:schemeClr val="tx1"/>
              </a:solidFill>
            </a:endParaRPr>
          </a:p>
        </p:txBody>
      </p:sp>
      <p:pic>
        <p:nvPicPr>
          <p:cNvPr id="3" name="図 2" descr="テキスト が含まれている画像&#10;&#10;自動的に生成された説明">
            <a:extLst>
              <a:ext uri="{FF2B5EF4-FFF2-40B4-BE49-F238E27FC236}">
                <a16:creationId xmlns:a16="http://schemas.microsoft.com/office/drawing/2014/main" id="{7A117A11-5B76-3C34-D4AD-DF26318D0F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506" y="6403944"/>
            <a:ext cx="2197213" cy="60963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3" name="図 2" descr="背景パターン">
            <a:extLst>
              <a:ext uri="{FF2B5EF4-FFF2-40B4-BE49-F238E27FC236}">
                <a16:creationId xmlns:a16="http://schemas.microsoft.com/office/drawing/2014/main" id="{AB327341-5A48-39EA-D3EB-CAF968D8CBD4}"/>
              </a:ext>
            </a:extLst>
          </p:cNvPr>
          <p:cNvPicPr>
            <a:picLocks noChangeAspect="1"/>
          </p:cNvPicPr>
          <p:nvPr/>
        </p:nvPicPr>
        <p:blipFill rotWithShape="1">
          <a:blip r:embed="rId2">
            <a:extLst>
              <a:ext uri="{28A0092B-C50C-407E-A947-70E740481C1C}">
                <a14:useLocalDpi xmlns:a14="http://schemas.microsoft.com/office/drawing/2010/main" val="0"/>
              </a:ext>
            </a:extLst>
          </a:blip>
          <a:srcRect r="786"/>
          <a:stretch/>
        </p:blipFill>
        <p:spPr>
          <a:xfrm>
            <a:off x="1" y="-6642"/>
            <a:ext cx="2681608" cy="1802816"/>
          </a:xfrm>
          <a:prstGeom prst="rect">
            <a:avLst/>
          </a:prstGeom>
        </p:spPr>
      </p:pic>
      <p:pic>
        <p:nvPicPr>
          <p:cNvPr id="12" name="図 11">
            <a:extLst>
              <a:ext uri="{FF2B5EF4-FFF2-40B4-BE49-F238E27FC236}">
                <a16:creationId xmlns:a16="http://schemas.microsoft.com/office/drawing/2014/main" id="{006F9B74-8570-3233-6A74-8E8E9B6BECCB}"/>
              </a:ext>
            </a:extLst>
          </p:cNvPr>
          <p:cNvPicPr>
            <a:picLocks noChangeAspect="1"/>
          </p:cNvPicPr>
          <p:nvPr/>
        </p:nvPicPr>
        <p:blipFill rotWithShape="1">
          <a:blip r:embed="rId3">
            <a:extLst>
              <a:ext uri="{28A0092B-C50C-407E-A947-70E740481C1C}">
                <a14:useLocalDpi xmlns:a14="http://schemas.microsoft.com/office/drawing/2010/main" val="0"/>
              </a:ext>
            </a:extLst>
          </a:blip>
          <a:srcRect l="57257" t="570" r="-6" b="-570"/>
          <a:stretch/>
        </p:blipFill>
        <p:spPr>
          <a:xfrm>
            <a:off x="6866465" y="4903942"/>
            <a:ext cx="3231968" cy="2235695"/>
          </a:xfrm>
          <a:prstGeom prst="rect">
            <a:avLst/>
          </a:prstGeom>
        </p:spPr>
      </p:pic>
      <p:sp>
        <p:nvSpPr>
          <p:cNvPr id="21" name="四角形: 角を丸くする 20">
            <a:extLst>
              <a:ext uri="{FF2B5EF4-FFF2-40B4-BE49-F238E27FC236}">
                <a16:creationId xmlns:a16="http://schemas.microsoft.com/office/drawing/2014/main" id="{F51D14E7-B754-8422-E766-9E8731C0B2B9}"/>
              </a:ext>
            </a:extLst>
          </p:cNvPr>
          <p:cNvSpPr/>
          <p:nvPr/>
        </p:nvSpPr>
        <p:spPr bwMode="auto">
          <a:xfrm>
            <a:off x="4049762" y="3429588"/>
            <a:ext cx="6048672" cy="1036963"/>
          </a:xfrm>
          <a:prstGeom prst="roundRect">
            <a:avLst>
              <a:gd name="adj" fmla="val 4740"/>
            </a:avLst>
          </a:prstGeom>
          <a:solidFill>
            <a:schemeClr val="bg1"/>
          </a:solidFill>
          <a:ln w="9525">
            <a:noFill/>
            <a:round/>
            <a:headEnd/>
            <a:tailEnd/>
          </a:ln>
        </p:spPr>
        <p:txBody>
          <a:bodyPr wrap="none" rtlCol="0" anchor="ctr"/>
          <a:lstStyle/>
          <a:p>
            <a:pPr algn="ctr"/>
            <a:endParaRPr kumimoji="1" lang="ja-JP" altLang="en-US" sz="1000" dirty="0"/>
          </a:p>
        </p:txBody>
      </p:sp>
      <p:pic>
        <p:nvPicPr>
          <p:cNvPr id="18" name="図 17">
            <a:extLst>
              <a:ext uri="{FF2B5EF4-FFF2-40B4-BE49-F238E27FC236}">
                <a16:creationId xmlns:a16="http://schemas.microsoft.com/office/drawing/2014/main" id="{CB56F6B6-8401-02A1-C062-D839BCA98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9019" y="-6642"/>
            <a:ext cx="8642794" cy="577880"/>
          </a:xfrm>
          <a:prstGeom prst="rect">
            <a:avLst/>
          </a:prstGeom>
        </p:spPr>
      </p:pic>
      <p:sp>
        <p:nvSpPr>
          <p:cNvPr id="4" name="Text Box 10">
            <a:extLst>
              <a:ext uri="{FF2B5EF4-FFF2-40B4-BE49-F238E27FC236}">
                <a16:creationId xmlns:a16="http://schemas.microsoft.com/office/drawing/2014/main" id="{60826375-39DB-584D-2E49-D77A31E4F76B}"/>
              </a:ext>
            </a:extLst>
          </p:cNvPr>
          <p:cNvSpPr txBox="1">
            <a:spLocks noChangeArrowheads="1"/>
          </p:cNvSpPr>
          <p:nvPr/>
        </p:nvSpPr>
        <p:spPr bwMode="auto">
          <a:xfrm>
            <a:off x="2609602" y="166594"/>
            <a:ext cx="2160587" cy="261610"/>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100" spc="200" dirty="0">
                <a:solidFill>
                  <a:srgbClr val="BAB78A"/>
                </a:solidFill>
                <a:latin typeface="アプリ明朝" panose="02000600000000000000" pitchFamily="50" charset="-128"/>
                <a:ea typeface="アプリ明朝" panose="02000600000000000000" pitchFamily="50" charset="-128"/>
              </a:rPr>
              <a:t>Service</a:t>
            </a:r>
          </a:p>
        </p:txBody>
      </p:sp>
      <p:sp>
        <p:nvSpPr>
          <p:cNvPr id="5" name="Text Box 10">
            <a:extLst>
              <a:ext uri="{FF2B5EF4-FFF2-40B4-BE49-F238E27FC236}">
                <a16:creationId xmlns:a16="http://schemas.microsoft.com/office/drawing/2014/main" id="{3E80E640-4F2C-6576-533F-5E2919A0FF48}"/>
              </a:ext>
            </a:extLst>
          </p:cNvPr>
          <p:cNvSpPr txBox="1">
            <a:spLocks noChangeArrowheads="1"/>
          </p:cNvSpPr>
          <p:nvPr/>
        </p:nvSpPr>
        <p:spPr bwMode="auto">
          <a:xfrm>
            <a:off x="3473698" y="107429"/>
            <a:ext cx="7218115" cy="369332"/>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800" spc="200" dirty="0">
                <a:solidFill>
                  <a:srgbClr val="E2E5C4"/>
                </a:solidFill>
                <a:latin typeface="アプリ明朝" panose="02000600000000000000" pitchFamily="50" charset="-128"/>
                <a:ea typeface="アプリ明朝" panose="02000600000000000000" pitchFamily="50" charset="-128"/>
              </a:rPr>
              <a:t>- </a:t>
            </a:r>
            <a:r>
              <a:rPr lang="ja-JP" altLang="en-US" sz="1800" spc="200" dirty="0">
                <a:solidFill>
                  <a:srgbClr val="E2E5C4"/>
                </a:solidFill>
                <a:latin typeface="アプリ明朝" panose="02000600000000000000" pitchFamily="50" charset="-128"/>
                <a:ea typeface="アプリ明朝" panose="02000600000000000000" pitchFamily="50" charset="-128"/>
              </a:rPr>
              <a:t>その他のサービス</a:t>
            </a:r>
          </a:p>
        </p:txBody>
      </p:sp>
      <p:sp>
        <p:nvSpPr>
          <p:cNvPr id="9" name="テキスト ボックス 8">
            <a:extLst>
              <a:ext uri="{FF2B5EF4-FFF2-40B4-BE49-F238E27FC236}">
                <a16:creationId xmlns:a16="http://schemas.microsoft.com/office/drawing/2014/main" id="{D68A7A9F-0B5A-153F-A7AC-044AE7D25735}"/>
              </a:ext>
            </a:extLst>
          </p:cNvPr>
          <p:cNvSpPr txBox="1"/>
          <p:nvPr/>
        </p:nvSpPr>
        <p:spPr>
          <a:xfrm>
            <a:off x="3185666" y="898086"/>
            <a:ext cx="6912768" cy="528478"/>
          </a:xfrm>
          <a:prstGeom prst="rect">
            <a:avLst/>
          </a:prstGeom>
          <a:noFill/>
        </p:spPr>
        <p:txBody>
          <a:bodyPr wrap="square" rtlCol="0">
            <a:spAutoFit/>
          </a:bodyPr>
          <a:lstStyle/>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マンションの顔としてぬくもりと利便性を提供します。</a:t>
            </a:r>
            <a:endParaRPr lang="en-US" altLang="ja-JP" sz="1000" b="0" dirty="0">
              <a:solidFill>
                <a:srgbClr val="3F0C1B"/>
              </a:solidFill>
              <a:effectLst/>
              <a:latin typeface="アプリ明朝" panose="02000600000000000000" pitchFamily="50" charset="-128"/>
              <a:ea typeface="アプリ明朝" panose="02000600000000000000" pitchFamily="50" charset="-128"/>
            </a:endParaRPr>
          </a:p>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レジデント（居住者様）に最も近い場所で日常的に接点を持ちニーズに的確にお応えします。</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sp>
        <p:nvSpPr>
          <p:cNvPr id="13" name="テキスト ボックス 12">
            <a:extLst>
              <a:ext uri="{FF2B5EF4-FFF2-40B4-BE49-F238E27FC236}">
                <a16:creationId xmlns:a16="http://schemas.microsoft.com/office/drawing/2014/main" id="{FE4C435B-B185-5BE5-6AFA-4C884B11884D}"/>
              </a:ext>
            </a:extLst>
          </p:cNvPr>
          <p:cNvSpPr txBox="1"/>
          <p:nvPr/>
        </p:nvSpPr>
        <p:spPr>
          <a:xfrm>
            <a:off x="4049762" y="2096247"/>
            <a:ext cx="2710999" cy="461665"/>
          </a:xfrm>
          <a:prstGeom prst="rect">
            <a:avLst/>
          </a:prstGeom>
          <a:noFill/>
        </p:spPr>
        <p:txBody>
          <a:bodyPr wrap="none" rtlCol="0">
            <a:spAutoFit/>
          </a:bodyPr>
          <a:lstStyle/>
          <a:p>
            <a:r>
              <a:rPr lang="ja-JP" altLang="en-US" dirty="0">
                <a:solidFill>
                  <a:srgbClr val="3F0C1B"/>
                </a:solidFill>
                <a:effectLst/>
                <a:latin typeface="アプリ明朝" panose="02000600000000000000" pitchFamily="50" charset="-128"/>
                <a:ea typeface="アプリ明朝" panose="02000600000000000000" pitchFamily="50" charset="-128"/>
              </a:rPr>
              <a:t>工事マネジメント</a:t>
            </a:r>
            <a:endParaRPr kumimoji="1" lang="ja-JP" altLang="en-US" sz="1800" dirty="0">
              <a:solidFill>
                <a:srgbClr val="3F0C1B"/>
              </a:solidFill>
              <a:latin typeface="アプリ明朝" panose="02000600000000000000" pitchFamily="50" charset="-128"/>
              <a:ea typeface="アプリ明朝" panose="02000600000000000000" pitchFamily="50" charset="-128"/>
            </a:endParaRPr>
          </a:p>
        </p:txBody>
      </p:sp>
      <p:cxnSp>
        <p:nvCxnSpPr>
          <p:cNvPr id="15" name="直線コネクタ 14">
            <a:extLst>
              <a:ext uri="{FF2B5EF4-FFF2-40B4-BE49-F238E27FC236}">
                <a16:creationId xmlns:a16="http://schemas.microsoft.com/office/drawing/2014/main" id="{8C999837-9BE1-82B6-803C-0A43B7FBB16A}"/>
              </a:ext>
            </a:extLst>
          </p:cNvPr>
          <p:cNvCxnSpPr>
            <a:cxnSpLocks/>
          </p:cNvCxnSpPr>
          <p:nvPr/>
        </p:nvCxnSpPr>
        <p:spPr bwMode="auto">
          <a:xfrm>
            <a:off x="3834791" y="2672311"/>
            <a:ext cx="6263643" cy="0"/>
          </a:xfrm>
          <a:prstGeom prst="line">
            <a:avLst/>
          </a:prstGeom>
          <a:ln w="28575">
            <a:solidFill>
              <a:srgbClr val="5A1025"/>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7" name="テキスト ボックス 16">
            <a:extLst>
              <a:ext uri="{FF2B5EF4-FFF2-40B4-BE49-F238E27FC236}">
                <a16:creationId xmlns:a16="http://schemas.microsoft.com/office/drawing/2014/main" id="{C8D1DA45-F0AE-6166-4990-AAE3293F0BEC}"/>
              </a:ext>
            </a:extLst>
          </p:cNvPr>
          <p:cNvSpPr txBox="1"/>
          <p:nvPr/>
        </p:nvSpPr>
        <p:spPr>
          <a:xfrm>
            <a:off x="4121770" y="2786711"/>
            <a:ext cx="5976664" cy="528478"/>
          </a:xfrm>
          <a:prstGeom prst="rect">
            <a:avLst/>
          </a:prstGeom>
          <a:noFill/>
        </p:spPr>
        <p:txBody>
          <a:bodyPr wrap="square" rtlCol="0">
            <a:spAutoFit/>
          </a:bodyPr>
          <a:lstStyle/>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退室管理から原状回復工事、入居中修繕までレジデント（居住者様）が快適にマンションライフをお過ごしいただけるようプロとして様々な建物（お部屋）のサポートを行います。</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sp>
        <p:nvSpPr>
          <p:cNvPr id="19" name="テキスト ボックス 18">
            <a:extLst>
              <a:ext uri="{FF2B5EF4-FFF2-40B4-BE49-F238E27FC236}">
                <a16:creationId xmlns:a16="http://schemas.microsoft.com/office/drawing/2014/main" id="{58F3E441-88CC-51DD-08AB-51FBFD52BEAE}"/>
              </a:ext>
            </a:extLst>
          </p:cNvPr>
          <p:cNvSpPr txBox="1"/>
          <p:nvPr/>
        </p:nvSpPr>
        <p:spPr>
          <a:xfrm>
            <a:off x="4121770" y="3491805"/>
            <a:ext cx="5904656" cy="900375"/>
          </a:xfrm>
          <a:prstGeom prst="rect">
            <a:avLst/>
          </a:prstGeom>
          <a:noFill/>
        </p:spPr>
        <p:txBody>
          <a:bodyPr wrap="square" rtlCol="0">
            <a:spAutoFit/>
          </a:bodyPr>
          <a:lstStyle/>
          <a:p>
            <a:pPr marL="171450" indent="-171450">
              <a:lnSpc>
                <a:spcPct val="150000"/>
              </a:lnSpc>
              <a:buFontTx/>
              <a:buChar char="-"/>
            </a:pPr>
            <a:r>
              <a:rPr lang="zh-TW" altLang="en-US" sz="900" b="0" dirty="0">
                <a:solidFill>
                  <a:srgbClr val="3F0C1B"/>
                </a:solidFill>
                <a:effectLst/>
                <a:latin typeface="アプリ明朝" panose="02000600000000000000" pitchFamily="50" charset="-128"/>
                <a:ea typeface="アプリ明朝" panose="02000600000000000000" pitchFamily="50" charset="-128"/>
              </a:rPr>
              <a:t>退室立会業務</a:t>
            </a:r>
            <a:endParaRPr lang="en-US" altLang="zh-TW" sz="900" b="0" dirty="0">
              <a:solidFill>
                <a:srgbClr val="3F0C1B"/>
              </a:solidFill>
              <a:latin typeface="アプリ明朝" panose="02000600000000000000" pitchFamily="50" charset="-128"/>
              <a:ea typeface="アプリ明朝" panose="02000600000000000000" pitchFamily="50" charset="-128"/>
            </a:endParaRPr>
          </a:p>
          <a:p>
            <a:pPr>
              <a:lnSpc>
                <a:spcPct val="150000"/>
              </a:lnSpc>
            </a:pPr>
            <a:r>
              <a:rPr lang="ja-JP" altLang="en-US" sz="900" b="0" dirty="0">
                <a:solidFill>
                  <a:srgbClr val="3F0C1B"/>
                </a:solidFill>
                <a:latin typeface="アプリ明朝" panose="02000600000000000000" pitchFamily="50" charset="-128"/>
                <a:ea typeface="アプリ明朝" panose="02000600000000000000" pitchFamily="50" charset="-128"/>
              </a:rPr>
              <a:t>　　 工事のプロとしてお客様に寄り添ったホスピタリティ溢れる応対をします。</a:t>
            </a:r>
            <a:endParaRPr lang="en-US" altLang="zh-TW" sz="900" b="0" dirty="0">
              <a:solidFill>
                <a:srgbClr val="3F0C1B"/>
              </a:solidFill>
              <a:effectLst/>
              <a:latin typeface="アプリ明朝" panose="02000600000000000000" pitchFamily="50" charset="-128"/>
              <a:ea typeface="アプリ明朝" panose="02000600000000000000" pitchFamily="50" charset="-128"/>
            </a:endParaRPr>
          </a:p>
          <a:p>
            <a:pPr marL="171450" indent="-171450">
              <a:lnSpc>
                <a:spcPct val="150000"/>
              </a:lnSpc>
              <a:buFontTx/>
              <a:buChar char="-"/>
            </a:pPr>
            <a:r>
              <a:rPr kumimoji="1" lang="zh-TW" altLang="en-US" sz="900" b="0" dirty="0">
                <a:solidFill>
                  <a:srgbClr val="3F0C1B"/>
                </a:solidFill>
                <a:latin typeface="アプリ明朝" panose="02000600000000000000" pitchFamily="50" charset="-128"/>
                <a:ea typeface="アプリ明朝" panose="02000600000000000000" pitchFamily="50" charset="-128"/>
              </a:rPr>
              <a:t>原状回復設備更新工事業務</a:t>
            </a:r>
            <a:endParaRPr lang="en-US" altLang="zh-TW" sz="900" b="0" dirty="0">
              <a:solidFill>
                <a:srgbClr val="3F0C1B"/>
              </a:solidFill>
              <a:latin typeface="アプリ明朝" panose="02000600000000000000" pitchFamily="50" charset="-128"/>
              <a:ea typeface="アプリ明朝" panose="02000600000000000000" pitchFamily="50" charset="-128"/>
            </a:endParaRPr>
          </a:p>
          <a:p>
            <a:pPr>
              <a:lnSpc>
                <a:spcPct val="150000"/>
              </a:lnSpc>
            </a:pPr>
            <a:r>
              <a:rPr lang="ja-JP" altLang="en-US" sz="900" b="0" dirty="0">
                <a:solidFill>
                  <a:srgbClr val="3F0C1B"/>
                </a:solidFill>
                <a:latin typeface="アプリ明朝" panose="02000600000000000000" pitchFamily="50" charset="-128"/>
                <a:ea typeface="アプリ明朝" panose="02000600000000000000" pitchFamily="50" charset="-128"/>
              </a:rPr>
              <a:t>　　 マルチタスクな対応で快適な暮らしをサポートします。</a:t>
            </a:r>
            <a:endParaRPr kumimoji="1" lang="ja-JP" altLang="en-US" sz="900" b="0" dirty="0">
              <a:solidFill>
                <a:srgbClr val="3F0C1B"/>
              </a:solidFill>
              <a:latin typeface="アプリ明朝" panose="02000600000000000000" pitchFamily="50" charset="-128"/>
              <a:ea typeface="アプリ明朝" panose="02000600000000000000" pitchFamily="50" charset="-128"/>
            </a:endParaRPr>
          </a:p>
        </p:txBody>
      </p:sp>
      <p:sp>
        <p:nvSpPr>
          <p:cNvPr id="22" name="四角形: 角を丸くする 21">
            <a:extLst>
              <a:ext uri="{FF2B5EF4-FFF2-40B4-BE49-F238E27FC236}">
                <a16:creationId xmlns:a16="http://schemas.microsoft.com/office/drawing/2014/main" id="{56B5D60A-DCF2-F85E-D401-E543E0A3F0D7}"/>
              </a:ext>
            </a:extLst>
          </p:cNvPr>
          <p:cNvSpPr/>
          <p:nvPr/>
        </p:nvSpPr>
        <p:spPr bwMode="auto">
          <a:xfrm>
            <a:off x="593378" y="6401559"/>
            <a:ext cx="6048672" cy="910931"/>
          </a:xfrm>
          <a:prstGeom prst="roundRect">
            <a:avLst>
              <a:gd name="adj" fmla="val 4740"/>
            </a:avLst>
          </a:prstGeom>
          <a:solidFill>
            <a:schemeClr val="bg1"/>
          </a:solidFill>
          <a:ln w="9525">
            <a:noFill/>
            <a:round/>
            <a:headEnd/>
            <a:tailEnd/>
          </a:ln>
        </p:spPr>
        <p:txBody>
          <a:bodyPr wrap="none" rtlCol="0" anchor="ctr"/>
          <a:lstStyle/>
          <a:p>
            <a:pPr algn="ctr"/>
            <a:endParaRPr kumimoji="1" lang="ja-JP" altLang="en-US" sz="1000" dirty="0"/>
          </a:p>
        </p:txBody>
      </p:sp>
      <p:sp>
        <p:nvSpPr>
          <p:cNvPr id="24" name="テキスト ボックス 23">
            <a:extLst>
              <a:ext uri="{FF2B5EF4-FFF2-40B4-BE49-F238E27FC236}">
                <a16:creationId xmlns:a16="http://schemas.microsoft.com/office/drawing/2014/main" id="{85EE10EF-67EE-E35A-2456-06839CCA3C27}"/>
              </a:ext>
            </a:extLst>
          </p:cNvPr>
          <p:cNvSpPr txBox="1"/>
          <p:nvPr/>
        </p:nvSpPr>
        <p:spPr>
          <a:xfrm>
            <a:off x="593378" y="4882612"/>
            <a:ext cx="3528392" cy="461665"/>
          </a:xfrm>
          <a:prstGeom prst="rect">
            <a:avLst/>
          </a:prstGeom>
          <a:noFill/>
        </p:spPr>
        <p:txBody>
          <a:bodyPr wrap="square" rtlCol="0">
            <a:spAutoFit/>
          </a:bodyPr>
          <a:lstStyle/>
          <a:p>
            <a:r>
              <a:rPr kumimoji="1" lang="ja-JP" altLang="en-US" dirty="0">
                <a:solidFill>
                  <a:srgbClr val="3F0C1B"/>
                </a:solidFill>
                <a:latin typeface="アプリ明朝" panose="02000600000000000000" pitchFamily="50" charset="-128"/>
                <a:ea typeface="アプリ明朝" panose="02000600000000000000" pitchFamily="50" charset="-128"/>
              </a:rPr>
              <a:t>コンタクトセンター</a:t>
            </a:r>
            <a:endParaRPr kumimoji="1" lang="en-US" altLang="ja-JP" dirty="0">
              <a:solidFill>
                <a:srgbClr val="3F0C1B"/>
              </a:solidFill>
              <a:latin typeface="アプリ明朝" panose="02000600000000000000" pitchFamily="50" charset="-128"/>
              <a:ea typeface="アプリ明朝" panose="02000600000000000000" pitchFamily="50" charset="-128"/>
            </a:endParaRPr>
          </a:p>
        </p:txBody>
      </p:sp>
      <p:cxnSp>
        <p:nvCxnSpPr>
          <p:cNvPr id="25" name="直線コネクタ 24">
            <a:extLst>
              <a:ext uri="{FF2B5EF4-FFF2-40B4-BE49-F238E27FC236}">
                <a16:creationId xmlns:a16="http://schemas.microsoft.com/office/drawing/2014/main" id="{66ABABCD-8DA0-7A53-9788-A66E18BE9ED3}"/>
              </a:ext>
            </a:extLst>
          </p:cNvPr>
          <p:cNvCxnSpPr>
            <a:cxnSpLocks/>
          </p:cNvCxnSpPr>
          <p:nvPr/>
        </p:nvCxnSpPr>
        <p:spPr bwMode="auto">
          <a:xfrm>
            <a:off x="593378" y="5458676"/>
            <a:ext cx="6263643" cy="0"/>
          </a:xfrm>
          <a:prstGeom prst="line">
            <a:avLst/>
          </a:prstGeom>
          <a:ln w="28575">
            <a:solidFill>
              <a:srgbClr val="5A1025"/>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6" name="テキスト ボックス 25">
            <a:extLst>
              <a:ext uri="{FF2B5EF4-FFF2-40B4-BE49-F238E27FC236}">
                <a16:creationId xmlns:a16="http://schemas.microsoft.com/office/drawing/2014/main" id="{E0CD35C9-88D8-227F-0B92-4AF867AC6925}"/>
              </a:ext>
            </a:extLst>
          </p:cNvPr>
          <p:cNvSpPr txBox="1"/>
          <p:nvPr/>
        </p:nvSpPr>
        <p:spPr>
          <a:xfrm>
            <a:off x="665386" y="5573076"/>
            <a:ext cx="5976664" cy="759310"/>
          </a:xfrm>
          <a:prstGeom prst="rect">
            <a:avLst/>
          </a:prstGeom>
          <a:noFill/>
        </p:spPr>
        <p:txBody>
          <a:bodyPr wrap="square" rtlCol="0">
            <a:spAutoFit/>
          </a:bodyPr>
          <a:lstStyle/>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三井の賃貸」レジデント（居住者様）のお困りごとを解決する窓口です。グループ内でコールセンターを内製化し、可能な限り窓口で丁寧かつ迅速に解決することで、他社とは差別化された入居中サービスを提供しています。</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sp>
        <p:nvSpPr>
          <p:cNvPr id="27" name="テキスト ボックス 26">
            <a:extLst>
              <a:ext uri="{FF2B5EF4-FFF2-40B4-BE49-F238E27FC236}">
                <a16:creationId xmlns:a16="http://schemas.microsoft.com/office/drawing/2014/main" id="{A09AEF0F-5DB5-11D4-83F0-6264D3E869FE}"/>
              </a:ext>
            </a:extLst>
          </p:cNvPr>
          <p:cNvSpPr txBox="1"/>
          <p:nvPr/>
        </p:nvSpPr>
        <p:spPr>
          <a:xfrm>
            <a:off x="665386" y="6413715"/>
            <a:ext cx="5904656" cy="900375"/>
          </a:xfrm>
          <a:prstGeom prst="rect">
            <a:avLst/>
          </a:prstGeom>
          <a:noFill/>
        </p:spPr>
        <p:txBody>
          <a:bodyPr wrap="square" rtlCol="0">
            <a:spAutoFit/>
          </a:bodyPr>
          <a:lstStyle/>
          <a:p>
            <a:pPr marL="171450" indent="-171450">
              <a:lnSpc>
                <a:spcPct val="150000"/>
              </a:lnSpc>
              <a:buFontTx/>
              <a:buChar char="-"/>
            </a:pPr>
            <a:r>
              <a:rPr kumimoji="1" lang="zh-TW" altLang="en-US" sz="900" b="0" dirty="0">
                <a:solidFill>
                  <a:srgbClr val="3F0C1B"/>
                </a:solidFill>
                <a:latin typeface="アプリ明朝" panose="02000600000000000000" pitchFamily="50" charset="-128"/>
                <a:ea typeface="アプリ明朝" panose="02000600000000000000" pitchFamily="50" charset="-128"/>
              </a:rPr>
              <a:t>「設備故障」受付窓口</a:t>
            </a:r>
            <a:endParaRPr kumimoji="1" lang="en-US" altLang="zh-TW" sz="900" b="0" dirty="0">
              <a:solidFill>
                <a:srgbClr val="3F0C1B"/>
              </a:solidFill>
              <a:latin typeface="アプリ明朝" panose="02000600000000000000" pitchFamily="50" charset="-128"/>
              <a:ea typeface="アプリ明朝" panose="02000600000000000000" pitchFamily="50" charset="-128"/>
            </a:endParaRPr>
          </a:p>
          <a:p>
            <a:pPr>
              <a:lnSpc>
                <a:spcPct val="150000"/>
              </a:lnSpc>
            </a:pPr>
            <a:r>
              <a:rPr lang="ja-JP" altLang="en-US" sz="900" b="0" dirty="0">
                <a:solidFill>
                  <a:srgbClr val="3F0C1B"/>
                </a:solidFill>
                <a:latin typeface="アプリ明朝" panose="02000600000000000000" pitchFamily="50" charset="-128"/>
                <a:ea typeface="アプリ明朝" panose="02000600000000000000" pitchFamily="50" charset="-128"/>
              </a:rPr>
              <a:t>　　　人ならではの丁寧な応対ですまいのお困りごとを解決します。</a:t>
            </a:r>
            <a:endParaRPr lang="en-US" altLang="ja-JP" sz="900" b="0" dirty="0">
              <a:solidFill>
                <a:srgbClr val="3F0C1B"/>
              </a:solidFill>
              <a:latin typeface="アプリ明朝" panose="02000600000000000000" pitchFamily="50" charset="-128"/>
              <a:ea typeface="アプリ明朝" panose="02000600000000000000" pitchFamily="50" charset="-128"/>
            </a:endParaRPr>
          </a:p>
          <a:p>
            <a:pPr marL="171450" indent="-171450">
              <a:lnSpc>
                <a:spcPct val="150000"/>
              </a:lnSpc>
              <a:buFontTx/>
              <a:buChar char="-"/>
            </a:pPr>
            <a:r>
              <a:rPr kumimoji="1" lang="zh-TW" altLang="en-US" sz="900" b="0" dirty="0">
                <a:solidFill>
                  <a:srgbClr val="3F0C1B"/>
                </a:solidFill>
                <a:latin typeface="アプリ明朝" panose="02000600000000000000" pitchFamily="50" charset="-128"/>
                <a:ea typeface="アプリ明朝" panose="02000600000000000000" pitchFamily="50" charset="-128"/>
              </a:rPr>
              <a:t>「契約」受付窓口</a:t>
            </a:r>
            <a:endParaRPr kumimoji="1" lang="en-US" altLang="zh-TW" sz="900" b="0" dirty="0">
              <a:solidFill>
                <a:srgbClr val="3F0C1B"/>
              </a:solidFill>
              <a:latin typeface="アプリ明朝" panose="02000600000000000000" pitchFamily="50" charset="-128"/>
              <a:ea typeface="アプリ明朝" panose="02000600000000000000" pitchFamily="50" charset="-128"/>
            </a:endParaRPr>
          </a:p>
          <a:p>
            <a:pPr>
              <a:lnSpc>
                <a:spcPct val="150000"/>
              </a:lnSpc>
            </a:pPr>
            <a:r>
              <a:rPr kumimoji="1" lang="ja-JP" altLang="en-US" sz="900" b="0" dirty="0">
                <a:solidFill>
                  <a:srgbClr val="3F0C1B"/>
                </a:solidFill>
                <a:latin typeface="アプリ明朝" panose="02000600000000000000" pitchFamily="50" charset="-128"/>
                <a:ea typeface="アプリ明朝" panose="02000600000000000000" pitchFamily="50" charset="-128"/>
              </a:rPr>
              <a:t>　　　人ならではの応対とデジタルの融合により、お客様に寄り添ったサービスを提供します。</a:t>
            </a:r>
            <a:endParaRPr kumimoji="1" lang="en-US" altLang="zh-TW" sz="900" b="0" dirty="0">
              <a:solidFill>
                <a:srgbClr val="3F0C1B"/>
              </a:solidFill>
              <a:latin typeface="アプリ明朝" panose="02000600000000000000" pitchFamily="50" charset="-128"/>
              <a:ea typeface="アプリ明朝" panose="02000600000000000000" pitchFamily="50" charset="-128"/>
            </a:endParaRPr>
          </a:p>
        </p:txBody>
      </p:sp>
      <p:pic>
        <p:nvPicPr>
          <p:cNvPr id="8" name="図 7">
            <a:extLst>
              <a:ext uri="{FF2B5EF4-FFF2-40B4-BE49-F238E27FC236}">
                <a16:creationId xmlns:a16="http://schemas.microsoft.com/office/drawing/2014/main" id="{970D7F46-35E7-F44E-4B20-45F0957D0A22}"/>
              </a:ext>
            </a:extLst>
          </p:cNvPr>
          <p:cNvPicPr>
            <a:picLocks noChangeAspect="1"/>
          </p:cNvPicPr>
          <p:nvPr/>
        </p:nvPicPr>
        <p:blipFill rotWithShape="1">
          <a:blip r:embed="rId5">
            <a:extLst>
              <a:ext uri="{28A0092B-C50C-407E-A947-70E740481C1C}">
                <a14:useLocalDpi xmlns:a14="http://schemas.microsoft.com/office/drawing/2010/main" val="0"/>
              </a:ext>
            </a:extLst>
          </a:blip>
          <a:srcRect r="57481"/>
          <a:stretch/>
        </p:blipFill>
        <p:spPr>
          <a:xfrm>
            <a:off x="593380" y="2212233"/>
            <a:ext cx="3241412" cy="2254319"/>
          </a:xfrm>
          <a:prstGeom prst="rect">
            <a:avLst/>
          </a:prstGeom>
        </p:spPr>
      </p:pic>
    </p:spTree>
    <p:extLst>
      <p:ext uri="{BB962C8B-B14F-4D97-AF65-F5344CB8AC3E}">
        <p14:creationId xmlns:p14="http://schemas.microsoft.com/office/powerpoint/2010/main" val="20390271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4" name="Text Box 10">
            <a:extLst>
              <a:ext uri="{FF2B5EF4-FFF2-40B4-BE49-F238E27FC236}">
                <a16:creationId xmlns:a16="http://schemas.microsoft.com/office/drawing/2014/main" id="{60826375-39DB-584D-2E49-D77A31E4F76B}"/>
              </a:ext>
            </a:extLst>
          </p:cNvPr>
          <p:cNvSpPr txBox="1">
            <a:spLocks noChangeArrowheads="1"/>
          </p:cNvSpPr>
          <p:nvPr/>
        </p:nvSpPr>
        <p:spPr bwMode="auto">
          <a:xfrm>
            <a:off x="4265612" y="3059757"/>
            <a:ext cx="2160587" cy="307975"/>
          </a:xfrm>
          <a:prstGeom prst="rect">
            <a:avLst/>
          </a:prstGeom>
          <a:noFill/>
          <a:ln>
            <a:noFill/>
          </a:ln>
        </p:spPr>
        <p:txBody>
          <a:bodyPr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algn="ctr" eaLnBrk="1" hangingPunct="1">
              <a:spcBef>
                <a:spcPct val="50000"/>
              </a:spcBef>
              <a:buFontTx/>
              <a:buNone/>
              <a:defRPr/>
            </a:pPr>
            <a:r>
              <a:rPr lang="en-US" altLang="ja-JP" sz="1400" spc="200" dirty="0" err="1">
                <a:solidFill>
                  <a:srgbClr val="BAB78A"/>
                </a:solidFill>
                <a:latin typeface="アプリ明朝" panose="02000600000000000000" pitchFamily="50" charset="-128"/>
                <a:ea typeface="アプリ明朝" panose="02000600000000000000" pitchFamily="50" charset="-128"/>
              </a:rPr>
              <a:t>Quaruty</a:t>
            </a:r>
            <a:endParaRPr lang="ja-JP" altLang="en-US" sz="1400" spc="200" dirty="0">
              <a:solidFill>
                <a:srgbClr val="BAB78A"/>
              </a:solidFill>
              <a:latin typeface="アプリ明朝" panose="02000600000000000000" pitchFamily="50" charset="-128"/>
              <a:ea typeface="アプリ明朝" panose="02000600000000000000" pitchFamily="50" charset="-128"/>
            </a:endParaRPr>
          </a:p>
        </p:txBody>
      </p:sp>
      <p:sp>
        <p:nvSpPr>
          <p:cNvPr id="5" name="Text Box 10">
            <a:extLst>
              <a:ext uri="{FF2B5EF4-FFF2-40B4-BE49-F238E27FC236}">
                <a16:creationId xmlns:a16="http://schemas.microsoft.com/office/drawing/2014/main" id="{3E80E640-4F2C-6576-533F-5E2919A0FF48}"/>
              </a:ext>
            </a:extLst>
          </p:cNvPr>
          <p:cNvSpPr txBox="1">
            <a:spLocks noChangeArrowheads="1"/>
          </p:cNvSpPr>
          <p:nvPr/>
        </p:nvSpPr>
        <p:spPr bwMode="auto">
          <a:xfrm>
            <a:off x="3545618" y="3491805"/>
            <a:ext cx="3600574" cy="430887"/>
          </a:xfrm>
          <a:prstGeom prst="rect">
            <a:avLst/>
          </a:prstGeom>
          <a:noFill/>
          <a:ln>
            <a:noFill/>
          </a:ln>
        </p:spPr>
        <p:txBody>
          <a:bodyPr wrap="square" anchor="t">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algn="ctr" eaLnBrk="1" hangingPunct="1">
              <a:spcBef>
                <a:spcPct val="50000"/>
              </a:spcBef>
              <a:buFontTx/>
              <a:buNone/>
              <a:defRPr/>
            </a:pPr>
            <a:r>
              <a:rPr lang="ja-JP" altLang="en-US" sz="2200" spc="200" dirty="0">
                <a:solidFill>
                  <a:srgbClr val="4D0E1F"/>
                </a:solidFill>
                <a:latin typeface="アプリ明朝" panose="02000600000000000000" pitchFamily="50" charset="-128"/>
                <a:ea typeface="アプリ明朝" panose="02000600000000000000" pitchFamily="50" charset="-128"/>
              </a:rPr>
              <a:t>クオリティの追及</a:t>
            </a:r>
          </a:p>
        </p:txBody>
      </p:sp>
    </p:spTree>
    <p:extLst>
      <p:ext uri="{BB962C8B-B14F-4D97-AF65-F5344CB8AC3E}">
        <p14:creationId xmlns:p14="http://schemas.microsoft.com/office/powerpoint/2010/main" val="3514655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44" name="四角形: 角を丸くする 43">
            <a:extLst>
              <a:ext uri="{FF2B5EF4-FFF2-40B4-BE49-F238E27FC236}">
                <a16:creationId xmlns:a16="http://schemas.microsoft.com/office/drawing/2014/main" id="{E1D9F924-115F-59A9-487C-37AFCBE5E98D}"/>
              </a:ext>
            </a:extLst>
          </p:cNvPr>
          <p:cNvSpPr/>
          <p:nvPr/>
        </p:nvSpPr>
        <p:spPr bwMode="auto">
          <a:xfrm>
            <a:off x="665386" y="4787949"/>
            <a:ext cx="9433048" cy="2448272"/>
          </a:xfrm>
          <a:prstGeom prst="roundRect">
            <a:avLst>
              <a:gd name="adj" fmla="val 4740"/>
            </a:avLst>
          </a:prstGeom>
          <a:solidFill>
            <a:schemeClr val="bg1"/>
          </a:solidFill>
          <a:ln w="9525">
            <a:noFill/>
            <a:round/>
            <a:headEnd/>
            <a:tailEnd/>
          </a:ln>
        </p:spPr>
        <p:txBody>
          <a:bodyPr wrap="none" rtlCol="0" anchor="ctr"/>
          <a:lstStyle/>
          <a:p>
            <a:pPr algn="ctr"/>
            <a:endParaRPr kumimoji="1" lang="ja-JP" altLang="en-US" sz="1000" dirty="0">
              <a:latin typeface="+mj-lt"/>
            </a:endParaRPr>
          </a:p>
        </p:txBody>
      </p:sp>
      <p:pic>
        <p:nvPicPr>
          <p:cNvPr id="45" name="図 44">
            <a:extLst>
              <a:ext uri="{FF2B5EF4-FFF2-40B4-BE49-F238E27FC236}">
                <a16:creationId xmlns:a16="http://schemas.microsoft.com/office/drawing/2014/main" id="{6EE48DED-4D04-D95D-C09E-9E6E750DAE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127" y="5699454"/>
            <a:ext cx="340263" cy="338554"/>
          </a:xfrm>
          <a:prstGeom prst="rect">
            <a:avLst/>
          </a:prstGeom>
        </p:spPr>
      </p:pic>
      <p:sp>
        <p:nvSpPr>
          <p:cNvPr id="46" name="正方形/長方形 45">
            <a:extLst>
              <a:ext uri="{FF2B5EF4-FFF2-40B4-BE49-F238E27FC236}">
                <a16:creationId xmlns:a16="http://schemas.microsoft.com/office/drawing/2014/main" id="{8562FC38-16D9-5DEA-196A-EDDAC85E8049}"/>
              </a:ext>
            </a:extLst>
          </p:cNvPr>
          <p:cNvSpPr/>
          <p:nvPr/>
        </p:nvSpPr>
        <p:spPr>
          <a:xfrm>
            <a:off x="948745" y="5389935"/>
            <a:ext cx="415498" cy="646331"/>
          </a:xfrm>
          <a:prstGeom prst="rect">
            <a:avLst/>
          </a:prstGeom>
          <a:noFill/>
          <a:effectLst/>
        </p:spPr>
        <p:txBody>
          <a:bodyPr wrap="none" lIns="91440" tIns="45720" rIns="91440" bIns="45720">
            <a:spAutoFit/>
          </a:bodyPr>
          <a:lstStyle/>
          <a:p>
            <a:pPr algn="ctr"/>
            <a:r>
              <a:rPr lang="en-US" altLang="ja-JP" sz="3600" b="0" i="1" cap="none" spc="0" dirty="0">
                <a:ln w="0"/>
                <a:solidFill>
                  <a:srgbClr val="F56712"/>
                </a:solidFill>
                <a:latin typeface="+mj-lt"/>
                <a:ea typeface="02うつくし明朝体" panose="02000600000000000000" pitchFamily="2" charset="-128"/>
              </a:rPr>
              <a:t>1</a:t>
            </a:r>
            <a:endParaRPr lang="ja-JP" altLang="en-US" sz="3600" b="0" i="1" cap="none" spc="0" dirty="0">
              <a:ln w="0"/>
              <a:solidFill>
                <a:srgbClr val="F56712"/>
              </a:solidFill>
              <a:latin typeface="+mj-lt"/>
              <a:ea typeface="02うつくし明朝体" panose="02000600000000000000" pitchFamily="2" charset="-128"/>
            </a:endParaRPr>
          </a:p>
        </p:txBody>
      </p:sp>
      <p:pic>
        <p:nvPicPr>
          <p:cNvPr id="47" name="図 46">
            <a:extLst>
              <a:ext uri="{FF2B5EF4-FFF2-40B4-BE49-F238E27FC236}">
                <a16:creationId xmlns:a16="http://schemas.microsoft.com/office/drawing/2014/main" id="{BBFAA4E0-7D91-F585-AE10-BEE5F607E6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4369" y="5699454"/>
            <a:ext cx="340263" cy="338554"/>
          </a:xfrm>
          <a:prstGeom prst="rect">
            <a:avLst/>
          </a:prstGeom>
        </p:spPr>
      </p:pic>
      <p:sp>
        <p:nvSpPr>
          <p:cNvPr id="48" name="正方形/長方形 47">
            <a:extLst>
              <a:ext uri="{FF2B5EF4-FFF2-40B4-BE49-F238E27FC236}">
                <a16:creationId xmlns:a16="http://schemas.microsoft.com/office/drawing/2014/main" id="{C5E62AED-D53D-26A1-7EDC-2EEA5546736B}"/>
              </a:ext>
            </a:extLst>
          </p:cNvPr>
          <p:cNvSpPr/>
          <p:nvPr/>
        </p:nvSpPr>
        <p:spPr>
          <a:xfrm>
            <a:off x="5622987" y="5389935"/>
            <a:ext cx="415498" cy="646331"/>
          </a:xfrm>
          <a:prstGeom prst="rect">
            <a:avLst/>
          </a:prstGeom>
          <a:noFill/>
          <a:effectLst/>
        </p:spPr>
        <p:txBody>
          <a:bodyPr wrap="none" lIns="91440" tIns="45720" rIns="91440" bIns="45720">
            <a:spAutoFit/>
          </a:bodyPr>
          <a:lstStyle/>
          <a:p>
            <a:pPr algn="ctr"/>
            <a:r>
              <a:rPr lang="en-US" altLang="ja-JP" sz="3600" b="0" i="1" dirty="0">
                <a:ln w="0"/>
                <a:solidFill>
                  <a:srgbClr val="F56712"/>
                </a:solidFill>
                <a:latin typeface="+mj-lt"/>
                <a:ea typeface="02うつくし明朝体" panose="02000600000000000000" pitchFamily="2" charset="-128"/>
              </a:rPr>
              <a:t>2</a:t>
            </a:r>
            <a:endParaRPr lang="ja-JP" altLang="en-US" sz="3600" b="0" i="1" cap="none" spc="0" dirty="0">
              <a:ln w="0"/>
              <a:solidFill>
                <a:srgbClr val="F56712"/>
              </a:solidFill>
              <a:latin typeface="+mj-lt"/>
              <a:ea typeface="02うつくし明朝体" panose="02000600000000000000" pitchFamily="2" charset="-128"/>
            </a:endParaRPr>
          </a:p>
        </p:txBody>
      </p:sp>
      <p:pic>
        <p:nvPicPr>
          <p:cNvPr id="49" name="図 48">
            <a:extLst>
              <a:ext uri="{FF2B5EF4-FFF2-40B4-BE49-F238E27FC236}">
                <a16:creationId xmlns:a16="http://schemas.microsoft.com/office/drawing/2014/main" id="{22838438-C9D6-967F-0E1B-87A20BEA7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422" y="6642318"/>
            <a:ext cx="309330" cy="307776"/>
          </a:xfrm>
          <a:prstGeom prst="rect">
            <a:avLst/>
          </a:prstGeom>
        </p:spPr>
      </p:pic>
      <p:sp>
        <p:nvSpPr>
          <p:cNvPr id="50" name="正方形/長方形 49">
            <a:extLst>
              <a:ext uri="{FF2B5EF4-FFF2-40B4-BE49-F238E27FC236}">
                <a16:creationId xmlns:a16="http://schemas.microsoft.com/office/drawing/2014/main" id="{2F557F91-A748-8F80-5051-A459FA3C69B3}"/>
              </a:ext>
            </a:extLst>
          </p:cNvPr>
          <p:cNvSpPr/>
          <p:nvPr/>
        </p:nvSpPr>
        <p:spPr>
          <a:xfrm>
            <a:off x="976246" y="6326039"/>
            <a:ext cx="415498" cy="646331"/>
          </a:xfrm>
          <a:prstGeom prst="rect">
            <a:avLst/>
          </a:prstGeom>
          <a:noFill/>
          <a:effectLst/>
        </p:spPr>
        <p:txBody>
          <a:bodyPr wrap="none" lIns="91440" tIns="45720" rIns="91440" bIns="45720">
            <a:spAutoFit/>
          </a:bodyPr>
          <a:lstStyle/>
          <a:p>
            <a:pPr algn="ctr"/>
            <a:r>
              <a:rPr lang="en-US" altLang="ja-JP" sz="3600" b="0" i="1" cap="none" spc="0" dirty="0">
                <a:ln w="0"/>
                <a:solidFill>
                  <a:srgbClr val="F56712"/>
                </a:solidFill>
                <a:latin typeface="+mj-lt"/>
                <a:ea typeface="02うつくし明朝体" panose="02000600000000000000" pitchFamily="2" charset="-128"/>
              </a:rPr>
              <a:t>3</a:t>
            </a:r>
            <a:endParaRPr lang="ja-JP" altLang="en-US" sz="3600" b="0" i="1" cap="none" spc="0" dirty="0">
              <a:ln w="0"/>
              <a:solidFill>
                <a:srgbClr val="F56712"/>
              </a:solidFill>
              <a:latin typeface="+mj-lt"/>
              <a:ea typeface="02うつくし明朝体" panose="02000600000000000000" pitchFamily="2" charset="-128"/>
            </a:endParaRPr>
          </a:p>
        </p:txBody>
      </p:sp>
      <p:pic>
        <p:nvPicPr>
          <p:cNvPr id="51" name="図 50">
            <a:extLst>
              <a:ext uri="{FF2B5EF4-FFF2-40B4-BE49-F238E27FC236}">
                <a16:creationId xmlns:a16="http://schemas.microsoft.com/office/drawing/2014/main" id="{17355E88-6FC8-12B3-C4A0-66721E0F7E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8664" y="6642318"/>
            <a:ext cx="309330" cy="307776"/>
          </a:xfrm>
          <a:prstGeom prst="rect">
            <a:avLst/>
          </a:prstGeom>
        </p:spPr>
      </p:pic>
      <p:sp>
        <p:nvSpPr>
          <p:cNvPr id="52" name="正方形/長方形 51">
            <a:extLst>
              <a:ext uri="{FF2B5EF4-FFF2-40B4-BE49-F238E27FC236}">
                <a16:creationId xmlns:a16="http://schemas.microsoft.com/office/drawing/2014/main" id="{7B458485-D1D5-B0EF-B6E8-1C69A6F7C531}"/>
              </a:ext>
            </a:extLst>
          </p:cNvPr>
          <p:cNvSpPr/>
          <p:nvPr/>
        </p:nvSpPr>
        <p:spPr>
          <a:xfrm>
            <a:off x="5650488" y="6326039"/>
            <a:ext cx="415498" cy="646331"/>
          </a:xfrm>
          <a:prstGeom prst="rect">
            <a:avLst/>
          </a:prstGeom>
          <a:noFill/>
          <a:effectLst/>
        </p:spPr>
        <p:txBody>
          <a:bodyPr wrap="none" lIns="91440" tIns="45720" rIns="91440" bIns="45720">
            <a:spAutoFit/>
          </a:bodyPr>
          <a:lstStyle/>
          <a:p>
            <a:pPr algn="ctr"/>
            <a:r>
              <a:rPr lang="en-US" altLang="ja-JP" sz="3600" b="0" i="1" dirty="0">
                <a:ln w="0"/>
                <a:solidFill>
                  <a:srgbClr val="F56712"/>
                </a:solidFill>
                <a:latin typeface="+mj-lt"/>
                <a:ea typeface="02うつくし明朝体" panose="02000600000000000000" pitchFamily="2" charset="-128"/>
              </a:rPr>
              <a:t>4</a:t>
            </a:r>
            <a:endParaRPr lang="ja-JP" altLang="en-US" sz="3600" b="0" i="1" cap="none" spc="0" dirty="0">
              <a:ln w="0"/>
              <a:solidFill>
                <a:srgbClr val="F56712"/>
              </a:solidFill>
              <a:latin typeface="+mj-lt"/>
              <a:ea typeface="02うつくし明朝体" panose="02000600000000000000" pitchFamily="2" charset="-128"/>
            </a:endParaRPr>
          </a:p>
        </p:txBody>
      </p:sp>
      <p:sp>
        <p:nvSpPr>
          <p:cNvPr id="53" name="テキスト ボックス 52">
            <a:extLst>
              <a:ext uri="{FF2B5EF4-FFF2-40B4-BE49-F238E27FC236}">
                <a16:creationId xmlns:a16="http://schemas.microsoft.com/office/drawing/2014/main" id="{66319B2B-48C6-F5EB-D5E0-1038AEF1AB8D}"/>
              </a:ext>
            </a:extLst>
          </p:cNvPr>
          <p:cNvSpPr txBox="1"/>
          <p:nvPr/>
        </p:nvSpPr>
        <p:spPr>
          <a:xfrm>
            <a:off x="1534618" y="5461943"/>
            <a:ext cx="3667272" cy="620811"/>
          </a:xfrm>
          <a:prstGeom prst="rect">
            <a:avLst/>
          </a:prstGeom>
          <a:noFill/>
        </p:spPr>
        <p:txBody>
          <a:bodyPr wrap="square" rtlCol="0">
            <a:spAutoFit/>
          </a:bodyPr>
          <a:lstStyle/>
          <a:p>
            <a:pPr>
              <a:lnSpc>
                <a:spcPct val="150000"/>
              </a:lnSpc>
            </a:pPr>
            <a:r>
              <a:rPr lang="ja-JP" altLang="en-US" sz="1400" dirty="0">
                <a:solidFill>
                  <a:srgbClr val="5A1025"/>
                </a:solidFill>
                <a:effectLst/>
                <a:latin typeface="アプリ明朝" panose="02000600000000000000" pitchFamily="50" charset="-128"/>
                <a:ea typeface="アプリ明朝" panose="02000600000000000000" pitchFamily="50" charset="-128"/>
              </a:rPr>
              <a:t>挨拶</a:t>
            </a:r>
            <a:endParaRPr lang="en-US" altLang="ja-JP" sz="1400" dirty="0">
              <a:solidFill>
                <a:srgbClr val="5A1025"/>
              </a:solidFill>
              <a:effectLst/>
              <a:latin typeface="アプリ明朝" panose="02000600000000000000" pitchFamily="50" charset="-128"/>
              <a:ea typeface="アプリ明朝" panose="02000600000000000000" pitchFamily="50" charset="-128"/>
            </a:endParaRPr>
          </a:p>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私たちは、笑顔で挨拶し、声を掛け合います。</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sp>
        <p:nvSpPr>
          <p:cNvPr id="54" name="テキスト ボックス 53">
            <a:extLst>
              <a:ext uri="{FF2B5EF4-FFF2-40B4-BE49-F238E27FC236}">
                <a16:creationId xmlns:a16="http://schemas.microsoft.com/office/drawing/2014/main" id="{4805725B-E5AD-3455-1300-18D7D60E48AB}"/>
              </a:ext>
            </a:extLst>
          </p:cNvPr>
          <p:cNvSpPr txBox="1"/>
          <p:nvPr/>
        </p:nvSpPr>
        <p:spPr>
          <a:xfrm>
            <a:off x="6206259" y="5436649"/>
            <a:ext cx="3667272" cy="851643"/>
          </a:xfrm>
          <a:prstGeom prst="rect">
            <a:avLst/>
          </a:prstGeom>
          <a:noFill/>
        </p:spPr>
        <p:txBody>
          <a:bodyPr wrap="square" rtlCol="0">
            <a:spAutoFit/>
          </a:bodyPr>
          <a:lstStyle/>
          <a:p>
            <a:pPr>
              <a:lnSpc>
                <a:spcPct val="150000"/>
              </a:lnSpc>
            </a:pPr>
            <a:r>
              <a:rPr lang="ja-JP" altLang="en-US" sz="1400" dirty="0">
                <a:solidFill>
                  <a:srgbClr val="5A1025"/>
                </a:solidFill>
                <a:latin typeface="アプリ明朝" panose="02000600000000000000" pitchFamily="50" charset="-128"/>
                <a:ea typeface="アプリ明朝" panose="02000600000000000000" pitchFamily="50" charset="-128"/>
              </a:rPr>
              <a:t>リレーション</a:t>
            </a:r>
            <a:endParaRPr lang="en-US" altLang="ja-JP" sz="1400" dirty="0">
              <a:solidFill>
                <a:srgbClr val="5A1025"/>
              </a:solidFill>
              <a:effectLst/>
              <a:latin typeface="アプリ明朝" panose="02000600000000000000" pitchFamily="50" charset="-128"/>
              <a:ea typeface="アプリ明朝" panose="02000600000000000000" pitchFamily="50" charset="-128"/>
            </a:endParaRPr>
          </a:p>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私たちは、「伝える」ではなく、</a:t>
            </a:r>
            <a:endParaRPr lang="en-US" altLang="ja-JP" sz="1000" b="0" dirty="0">
              <a:solidFill>
                <a:srgbClr val="3F0C1B"/>
              </a:solidFill>
              <a:effectLst/>
              <a:latin typeface="アプリ明朝" panose="02000600000000000000" pitchFamily="50" charset="-128"/>
              <a:ea typeface="アプリ明朝" panose="02000600000000000000" pitchFamily="50" charset="-128"/>
            </a:endParaRPr>
          </a:p>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相手に「伝わる」ように行動します。</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sp>
        <p:nvSpPr>
          <p:cNvPr id="55" name="テキスト ボックス 54">
            <a:extLst>
              <a:ext uri="{FF2B5EF4-FFF2-40B4-BE49-F238E27FC236}">
                <a16:creationId xmlns:a16="http://schemas.microsoft.com/office/drawing/2014/main" id="{11EC6B24-CD96-F409-AC81-1DE563F46FEA}"/>
              </a:ext>
            </a:extLst>
          </p:cNvPr>
          <p:cNvSpPr txBox="1"/>
          <p:nvPr/>
        </p:nvSpPr>
        <p:spPr>
          <a:xfrm>
            <a:off x="1534618" y="6393171"/>
            <a:ext cx="3667272" cy="620811"/>
          </a:xfrm>
          <a:prstGeom prst="rect">
            <a:avLst/>
          </a:prstGeom>
          <a:noFill/>
        </p:spPr>
        <p:txBody>
          <a:bodyPr wrap="square" rtlCol="0">
            <a:spAutoFit/>
          </a:bodyPr>
          <a:lstStyle/>
          <a:p>
            <a:pPr>
              <a:lnSpc>
                <a:spcPct val="150000"/>
              </a:lnSpc>
            </a:pPr>
            <a:r>
              <a:rPr lang="ja-JP" altLang="en-US" sz="1400" dirty="0">
                <a:solidFill>
                  <a:srgbClr val="5A1025"/>
                </a:solidFill>
                <a:effectLst/>
                <a:latin typeface="アプリ明朝" panose="02000600000000000000" pitchFamily="50" charset="-128"/>
                <a:ea typeface="アプリ明朝" panose="02000600000000000000" pitchFamily="50" charset="-128"/>
              </a:rPr>
              <a:t>協働</a:t>
            </a:r>
            <a:endParaRPr lang="en-US" altLang="ja-JP" sz="1400" dirty="0">
              <a:solidFill>
                <a:srgbClr val="5A1025"/>
              </a:solidFill>
              <a:effectLst/>
              <a:latin typeface="アプリ明朝" panose="02000600000000000000" pitchFamily="50" charset="-128"/>
              <a:ea typeface="アプリ明朝" panose="02000600000000000000" pitchFamily="50" charset="-128"/>
            </a:endParaRPr>
          </a:p>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私たちは、ともに考え、ともに解決に取り組みます。</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sp>
        <p:nvSpPr>
          <p:cNvPr id="56" name="テキスト ボックス 55">
            <a:extLst>
              <a:ext uri="{FF2B5EF4-FFF2-40B4-BE49-F238E27FC236}">
                <a16:creationId xmlns:a16="http://schemas.microsoft.com/office/drawing/2014/main" id="{5B927589-2623-85A6-2F3A-5ED0923A4716}"/>
              </a:ext>
            </a:extLst>
          </p:cNvPr>
          <p:cNvSpPr txBox="1"/>
          <p:nvPr/>
        </p:nvSpPr>
        <p:spPr>
          <a:xfrm>
            <a:off x="6206259" y="6367877"/>
            <a:ext cx="3667272" cy="620811"/>
          </a:xfrm>
          <a:prstGeom prst="rect">
            <a:avLst/>
          </a:prstGeom>
          <a:noFill/>
        </p:spPr>
        <p:txBody>
          <a:bodyPr wrap="square" rtlCol="0">
            <a:spAutoFit/>
          </a:bodyPr>
          <a:lstStyle/>
          <a:p>
            <a:pPr>
              <a:lnSpc>
                <a:spcPct val="150000"/>
              </a:lnSpc>
            </a:pPr>
            <a:r>
              <a:rPr lang="ja-JP" altLang="en-US" sz="1400" dirty="0">
                <a:solidFill>
                  <a:srgbClr val="5A1025"/>
                </a:solidFill>
                <a:latin typeface="アプリ明朝" panose="02000600000000000000" pitchFamily="50" charset="-128"/>
                <a:ea typeface="アプリ明朝" panose="02000600000000000000" pitchFamily="50" charset="-128"/>
              </a:rPr>
              <a:t>尊重</a:t>
            </a:r>
            <a:endParaRPr lang="en-US" altLang="ja-JP" sz="1400" dirty="0">
              <a:solidFill>
                <a:srgbClr val="5A1025"/>
              </a:solidFill>
              <a:effectLst/>
              <a:latin typeface="アプリ明朝" panose="02000600000000000000" pitchFamily="50" charset="-128"/>
              <a:ea typeface="アプリ明朝" panose="02000600000000000000" pitchFamily="50" charset="-128"/>
            </a:endParaRPr>
          </a:p>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私たちは、お互いを尊重し、認め合います。</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pic>
        <p:nvPicPr>
          <p:cNvPr id="20" name="図 1">
            <a:extLst>
              <a:ext uri="{FF2B5EF4-FFF2-40B4-BE49-F238E27FC236}">
                <a16:creationId xmlns:a16="http://schemas.microsoft.com/office/drawing/2014/main" id="{88E32707-F7D9-B364-D78D-1A8AECC52570}"/>
              </a:ext>
            </a:extLst>
          </p:cNvPr>
          <p:cNvPicPr>
            <a:picLocks noChangeAspect="1"/>
          </p:cNvPicPr>
          <p:nvPr/>
        </p:nvPicPr>
        <p:blipFill rotWithShape="1">
          <a:blip r:embed="rId3">
            <a:extLst>
              <a:ext uri="{28A0092B-C50C-407E-A947-70E740481C1C}">
                <a14:useLocalDpi xmlns:a14="http://schemas.microsoft.com/office/drawing/2010/main" val="0"/>
              </a:ext>
            </a:extLst>
          </a:blip>
          <a:srcRect l="14304" t="5701" r="16376" b="10488"/>
          <a:stretch/>
        </p:blipFill>
        <p:spPr bwMode="auto">
          <a:xfrm>
            <a:off x="0" y="-14345"/>
            <a:ext cx="2681609" cy="182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a:extLst>
              <a:ext uri="{FF2B5EF4-FFF2-40B4-BE49-F238E27FC236}">
                <a16:creationId xmlns:a16="http://schemas.microsoft.com/office/drawing/2014/main" id="{CB56F6B6-8401-02A1-C062-D839BCA98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9019" y="0"/>
            <a:ext cx="8642794" cy="577880"/>
          </a:xfrm>
          <a:prstGeom prst="rect">
            <a:avLst/>
          </a:prstGeom>
        </p:spPr>
      </p:pic>
      <p:sp>
        <p:nvSpPr>
          <p:cNvPr id="4" name="Text Box 10">
            <a:extLst>
              <a:ext uri="{FF2B5EF4-FFF2-40B4-BE49-F238E27FC236}">
                <a16:creationId xmlns:a16="http://schemas.microsoft.com/office/drawing/2014/main" id="{60826375-39DB-584D-2E49-D77A31E4F76B}"/>
              </a:ext>
            </a:extLst>
          </p:cNvPr>
          <p:cNvSpPr txBox="1">
            <a:spLocks noChangeArrowheads="1"/>
          </p:cNvSpPr>
          <p:nvPr/>
        </p:nvSpPr>
        <p:spPr bwMode="auto">
          <a:xfrm>
            <a:off x="2609602" y="166594"/>
            <a:ext cx="2160587" cy="261610"/>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100" spc="200" dirty="0">
                <a:solidFill>
                  <a:srgbClr val="BAB78A"/>
                </a:solidFill>
                <a:latin typeface="アプリ明朝" panose="02000600000000000000" pitchFamily="50" charset="-128"/>
                <a:ea typeface="アプリ明朝" panose="02000600000000000000" pitchFamily="50" charset="-128"/>
              </a:rPr>
              <a:t>Quality</a:t>
            </a:r>
          </a:p>
        </p:txBody>
      </p:sp>
      <p:sp>
        <p:nvSpPr>
          <p:cNvPr id="5" name="Text Box 10">
            <a:extLst>
              <a:ext uri="{FF2B5EF4-FFF2-40B4-BE49-F238E27FC236}">
                <a16:creationId xmlns:a16="http://schemas.microsoft.com/office/drawing/2014/main" id="{3E80E640-4F2C-6576-533F-5E2919A0FF48}"/>
              </a:ext>
            </a:extLst>
          </p:cNvPr>
          <p:cNvSpPr txBox="1">
            <a:spLocks noChangeArrowheads="1"/>
          </p:cNvSpPr>
          <p:nvPr/>
        </p:nvSpPr>
        <p:spPr bwMode="auto">
          <a:xfrm>
            <a:off x="3473698" y="107429"/>
            <a:ext cx="7218115" cy="369332"/>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800" spc="200" dirty="0">
                <a:solidFill>
                  <a:srgbClr val="E2E5C4"/>
                </a:solidFill>
                <a:latin typeface="アプリ明朝" panose="02000600000000000000" pitchFamily="50" charset="-128"/>
                <a:ea typeface="アプリ明朝" panose="02000600000000000000" pitchFamily="50" charset="-128"/>
              </a:rPr>
              <a:t>- </a:t>
            </a:r>
            <a:r>
              <a:rPr lang="ja-JP" altLang="en-US" sz="1800" spc="200" dirty="0">
                <a:solidFill>
                  <a:srgbClr val="E2E5C4"/>
                </a:solidFill>
                <a:latin typeface="アプリ明朝" panose="02000600000000000000" pitchFamily="50" charset="-128"/>
                <a:ea typeface="アプリ明朝" panose="02000600000000000000" pitchFamily="50" charset="-128"/>
              </a:rPr>
              <a:t>私たちの約束「クレド」</a:t>
            </a:r>
          </a:p>
        </p:txBody>
      </p:sp>
      <p:sp>
        <p:nvSpPr>
          <p:cNvPr id="9" name="テキスト ボックス 8">
            <a:extLst>
              <a:ext uri="{FF2B5EF4-FFF2-40B4-BE49-F238E27FC236}">
                <a16:creationId xmlns:a16="http://schemas.microsoft.com/office/drawing/2014/main" id="{D68A7A9F-0B5A-153F-A7AC-044AE7D25735}"/>
              </a:ext>
            </a:extLst>
          </p:cNvPr>
          <p:cNvSpPr txBox="1"/>
          <p:nvPr/>
        </p:nvSpPr>
        <p:spPr>
          <a:xfrm>
            <a:off x="3185666" y="898086"/>
            <a:ext cx="6912768" cy="528478"/>
          </a:xfrm>
          <a:prstGeom prst="rect">
            <a:avLst/>
          </a:prstGeom>
          <a:noFill/>
        </p:spPr>
        <p:txBody>
          <a:bodyPr wrap="square" rtlCol="0">
            <a:spAutoFit/>
          </a:bodyPr>
          <a:lstStyle/>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当社の理念は、お客様一人ひとりのニーズや価値観を大切にし、心を込めたサービスを提供すること。</a:t>
            </a:r>
            <a:endParaRPr lang="en-US" altLang="ja-JP" sz="1000" b="0" dirty="0">
              <a:solidFill>
                <a:srgbClr val="3F0C1B"/>
              </a:solidFill>
              <a:effectLst/>
              <a:latin typeface="アプリ明朝" panose="02000600000000000000" pitchFamily="50" charset="-128"/>
              <a:ea typeface="アプリ明朝" panose="02000600000000000000" pitchFamily="50" charset="-128"/>
            </a:endParaRPr>
          </a:p>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また、チームワークを大切にし、共に働く仲間と協力しながら、豊かな住まいと暮らしを実現していくことです。</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sp>
        <p:nvSpPr>
          <p:cNvPr id="23" name="四角形: 角を丸くする 22">
            <a:extLst>
              <a:ext uri="{FF2B5EF4-FFF2-40B4-BE49-F238E27FC236}">
                <a16:creationId xmlns:a16="http://schemas.microsoft.com/office/drawing/2014/main" id="{9D31C3DD-678A-CFAC-3146-33839A7ED503}"/>
              </a:ext>
            </a:extLst>
          </p:cNvPr>
          <p:cNvSpPr/>
          <p:nvPr/>
        </p:nvSpPr>
        <p:spPr bwMode="auto">
          <a:xfrm>
            <a:off x="665386" y="2123653"/>
            <a:ext cx="9433048" cy="2448272"/>
          </a:xfrm>
          <a:prstGeom prst="roundRect">
            <a:avLst>
              <a:gd name="adj" fmla="val 4740"/>
            </a:avLst>
          </a:prstGeom>
          <a:solidFill>
            <a:schemeClr val="bg1"/>
          </a:solidFill>
          <a:ln w="9525">
            <a:noFill/>
            <a:round/>
            <a:headEnd/>
            <a:tailEnd/>
          </a:ln>
        </p:spPr>
        <p:txBody>
          <a:bodyPr wrap="none" rtlCol="0" anchor="ctr"/>
          <a:lstStyle/>
          <a:p>
            <a:pPr algn="ctr"/>
            <a:endParaRPr kumimoji="1" lang="ja-JP" altLang="en-US" sz="1000" dirty="0">
              <a:latin typeface="+mj-lt"/>
            </a:endParaRPr>
          </a:p>
        </p:txBody>
      </p:sp>
      <p:sp>
        <p:nvSpPr>
          <p:cNvPr id="28" name="テキスト ボックス 27">
            <a:extLst>
              <a:ext uri="{FF2B5EF4-FFF2-40B4-BE49-F238E27FC236}">
                <a16:creationId xmlns:a16="http://schemas.microsoft.com/office/drawing/2014/main" id="{C1ECF45A-24A3-FF79-2A2E-18EB29F0DFF5}"/>
              </a:ext>
              <a:ext uri="{C183D7F6-B498-43B3-948B-1728B52AA6E4}">
                <adec:decorative xmlns:adec="http://schemas.microsoft.com/office/drawing/2017/decorative" val="0"/>
              </a:ext>
            </a:extLst>
          </p:cNvPr>
          <p:cNvSpPr txBox="1"/>
          <p:nvPr/>
        </p:nvSpPr>
        <p:spPr>
          <a:xfrm>
            <a:off x="881410" y="2265628"/>
            <a:ext cx="9061586" cy="338554"/>
          </a:xfrm>
          <a:prstGeom prst="rect">
            <a:avLst/>
          </a:prstGeom>
          <a:noFill/>
          <a:ln>
            <a:solidFill>
              <a:srgbClr val="5A1025"/>
            </a:solidFill>
          </a:ln>
        </p:spPr>
        <p:txBody>
          <a:bodyPr wrap="square">
            <a:spAutoFit/>
          </a:bodyPr>
          <a:lstStyle/>
          <a:p>
            <a:pPr algn="ctr"/>
            <a:r>
              <a:rPr lang="ja-JP" altLang="en-US" sz="1600" dirty="0">
                <a:solidFill>
                  <a:srgbClr val="5A1025"/>
                </a:solidFill>
                <a:latin typeface="アプリ明朝" panose="02000600000000000000" pitchFamily="50" charset="-128"/>
                <a:ea typeface="アプリ明朝" panose="02000600000000000000" pitchFamily="50" charset="-128"/>
              </a:rPr>
              <a:t>お客様とのお約束 「サービスクレド」</a:t>
            </a:r>
          </a:p>
        </p:txBody>
      </p:sp>
      <p:sp>
        <p:nvSpPr>
          <p:cNvPr id="31" name="テキスト ボックス 30">
            <a:extLst>
              <a:ext uri="{FF2B5EF4-FFF2-40B4-BE49-F238E27FC236}">
                <a16:creationId xmlns:a16="http://schemas.microsoft.com/office/drawing/2014/main" id="{940AC476-C419-6FA4-A00F-6091924A2233}"/>
              </a:ext>
              <a:ext uri="{C183D7F6-B498-43B3-948B-1728B52AA6E4}">
                <adec:decorative xmlns:adec="http://schemas.microsoft.com/office/drawing/2017/decorative" val="0"/>
              </a:ext>
            </a:extLst>
          </p:cNvPr>
          <p:cNvSpPr txBox="1"/>
          <p:nvPr/>
        </p:nvSpPr>
        <p:spPr>
          <a:xfrm>
            <a:off x="881410" y="4921109"/>
            <a:ext cx="9061586" cy="338554"/>
          </a:xfrm>
          <a:prstGeom prst="rect">
            <a:avLst/>
          </a:prstGeom>
          <a:noFill/>
          <a:ln>
            <a:solidFill>
              <a:srgbClr val="5A1025"/>
            </a:solidFill>
          </a:ln>
        </p:spPr>
        <p:txBody>
          <a:bodyPr wrap="square">
            <a:spAutoFit/>
          </a:bodyPr>
          <a:lstStyle/>
          <a:p>
            <a:pPr algn="ctr"/>
            <a:r>
              <a:rPr lang="ja-JP" altLang="en-US" sz="1600" dirty="0">
                <a:solidFill>
                  <a:srgbClr val="5A1025"/>
                </a:solidFill>
                <a:latin typeface="アプリ明朝" panose="02000600000000000000" pitchFamily="50" charset="-128"/>
                <a:ea typeface="アプリ明朝" panose="02000600000000000000" pitchFamily="50" charset="-128"/>
              </a:rPr>
              <a:t>仲間との約束 「チームクレド」</a:t>
            </a:r>
          </a:p>
        </p:txBody>
      </p:sp>
      <p:pic>
        <p:nvPicPr>
          <p:cNvPr id="7" name="図 6">
            <a:extLst>
              <a:ext uri="{FF2B5EF4-FFF2-40B4-BE49-F238E27FC236}">
                <a16:creationId xmlns:a16="http://schemas.microsoft.com/office/drawing/2014/main" id="{C1EFE6E8-452F-13BA-E87A-A5D2A4DFE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0127" y="3009236"/>
            <a:ext cx="340263" cy="338554"/>
          </a:xfrm>
          <a:prstGeom prst="rect">
            <a:avLst/>
          </a:prstGeom>
        </p:spPr>
      </p:pic>
      <p:sp>
        <p:nvSpPr>
          <p:cNvPr id="8" name="正方形/長方形 7">
            <a:extLst>
              <a:ext uri="{FF2B5EF4-FFF2-40B4-BE49-F238E27FC236}">
                <a16:creationId xmlns:a16="http://schemas.microsoft.com/office/drawing/2014/main" id="{9F05D36A-0069-157D-EC77-30B043EC1957}"/>
              </a:ext>
            </a:extLst>
          </p:cNvPr>
          <p:cNvSpPr/>
          <p:nvPr/>
        </p:nvSpPr>
        <p:spPr>
          <a:xfrm>
            <a:off x="948745" y="2699717"/>
            <a:ext cx="415498" cy="646331"/>
          </a:xfrm>
          <a:prstGeom prst="rect">
            <a:avLst/>
          </a:prstGeom>
          <a:noFill/>
          <a:effectLst/>
        </p:spPr>
        <p:txBody>
          <a:bodyPr wrap="none" lIns="91440" tIns="45720" rIns="91440" bIns="45720">
            <a:spAutoFit/>
          </a:bodyPr>
          <a:lstStyle/>
          <a:p>
            <a:pPr algn="ctr"/>
            <a:r>
              <a:rPr lang="en-US" altLang="ja-JP" sz="3600" b="0" i="1" cap="none" spc="0" dirty="0">
                <a:ln w="0"/>
                <a:solidFill>
                  <a:srgbClr val="BAB78A"/>
                </a:solidFill>
                <a:latin typeface="+mj-lt"/>
                <a:ea typeface="02うつくし明朝体" panose="02000600000000000000" pitchFamily="2" charset="-128"/>
              </a:rPr>
              <a:t>1</a:t>
            </a:r>
            <a:endParaRPr lang="ja-JP" altLang="en-US" sz="3600" b="0" i="1" cap="none" spc="0" dirty="0">
              <a:ln w="0"/>
              <a:solidFill>
                <a:srgbClr val="BAB78A"/>
              </a:solidFill>
              <a:latin typeface="+mj-lt"/>
              <a:ea typeface="02うつくし明朝体" panose="02000600000000000000" pitchFamily="2" charset="-128"/>
            </a:endParaRPr>
          </a:p>
        </p:txBody>
      </p:sp>
      <p:pic>
        <p:nvPicPr>
          <p:cNvPr id="33" name="図 32">
            <a:extLst>
              <a:ext uri="{FF2B5EF4-FFF2-40B4-BE49-F238E27FC236}">
                <a16:creationId xmlns:a16="http://schemas.microsoft.com/office/drawing/2014/main" id="{BF5ACC7E-C183-1597-1ACE-5F25DEEB6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4369" y="3009236"/>
            <a:ext cx="340263" cy="338554"/>
          </a:xfrm>
          <a:prstGeom prst="rect">
            <a:avLst/>
          </a:prstGeom>
        </p:spPr>
      </p:pic>
      <p:sp>
        <p:nvSpPr>
          <p:cNvPr id="34" name="正方形/長方形 33">
            <a:extLst>
              <a:ext uri="{FF2B5EF4-FFF2-40B4-BE49-F238E27FC236}">
                <a16:creationId xmlns:a16="http://schemas.microsoft.com/office/drawing/2014/main" id="{60020649-AF82-0794-B7DE-00A195DA96A0}"/>
              </a:ext>
            </a:extLst>
          </p:cNvPr>
          <p:cNvSpPr/>
          <p:nvPr/>
        </p:nvSpPr>
        <p:spPr>
          <a:xfrm>
            <a:off x="5622987" y="2699717"/>
            <a:ext cx="415498" cy="646331"/>
          </a:xfrm>
          <a:prstGeom prst="rect">
            <a:avLst/>
          </a:prstGeom>
          <a:noFill/>
          <a:effectLst/>
        </p:spPr>
        <p:txBody>
          <a:bodyPr wrap="none" lIns="91440" tIns="45720" rIns="91440" bIns="45720">
            <a:spAutoFit/>
          </a:bodyPr>
          <a:lstStyle/>
          <a:p>
            <a:pPr algn="ctr"/>
            <a:r>
              <a:rPr lang="en-US" altLang="ja-JP" sz="3600" b="0" i="1" dirty="0">
                <a:ln w="0"/>
                <a:solidFill>
                  <a:srgbClr val="BAB78A"/>
                </a:solidFill>
                <a:latin typeface="+mj-lt"/>
                <a:ea typeface="02うつくし明朝体" panose="02000600000000000000" pitchFamily="2" charset="-128"/>
              </a:rPr>
              <a:t>2</a:t>
            </a:r>
            <a:endParaRPr lang="ja-JP" altLang="en-US" sz="3600" b="0" i="1" cap="none" spc="0" dirty="0">
              <a:ln w="0"/>
              <a:solidFill>
                <a:srgbClr val="BAB78A"/>
              </a:solidFill>
              <a:latin typeface="+mj-lt"/>
              <a:ea typeface="02うつくし明朝体" panose="02000600000000000000" pitchFamily="2" charset="-128"/>
            </a:endParaRPr>
          </a:p>
        </p:txBody>
      </p:sp>
      <p:pic>
        <p:nvPicPr>
          <p:cNvPr id="35" name="図 34">
            <a:extLst>
              <a:ext uri="{FF2B5EF4-FFF2-40B4-BE49-F238E27FC236}">
                <a16:creationId xmlns:a16="http://schemas.microsoft.com/office/drawing/2014/main" id="{CF4AAB93-04EB-45C9-92A3-612D6C2850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422" y="3952100"/>
            <a:ext cx="309330" cy="307776"/>
          </a:xfrm>
          <a:prstGeom prst="rect">
            <a:avLst/>
          </a:prstGeom>
        </p:spPr>
      </p:pic>
      <p:sp>
        <p:nvSpPr>
          <p:cNvPr id="36" name="正方形/長方形 35">
            <a:extLst>
              <a:ext uri="{FF2B5EF4-FFF2-40B4-BE49-F238E27FC236}">
                <a16:creationId xmlns:a16="http://schemas.microsoft.com/office/drawing/2014/main" id="{4239D721-815F-0DA8-84CA-3C328C888A34}"/>
              </a:ext>
            </a:extLst>
          </p:cNvPr>
          <p:cNvSpPr/>
          <p:nvPr/>
        </p:nvSpPr>
        <p:spPr>
          <a:xfrm>
            <a:off x="976246" y="3635821"/>
            <a:ext cx="415498" cy="646331"/>
          </a:xfrm>
          <a:prstGeom prst="rect">
            <a:avLst/>
          </a:prstGeom>
          <a:noFill/>
          <a:effectLst/>
        </p:spPr>
        <p:txBody>
          <a:bodyPr wrap="none" lIns="91440" tIns="45720" rIns="91440" bIns="45720">
            <a:spAutoFit/>
          </a:bodyPr>
          <a:lstStyle/>
          <a:p>
            <a:pPr algn="ctr"/>
            <a:r>
              <a:rPr lang="en-US" altLang="ja-JP" sz="3600" b="0" i="1" cap="none" spc="0" dirty="0">
                <a:ln w="0"/>
                <a:solidFill>
                  <a:srgbClr val="BAB78A"/>
                </a:solidFill>
                <a:latin typeface="+mj-lt"/>
                <a:ea typeface="02うつくし明朝体" panose="02000600000000000000" pitchFamily="2" charset="-128"/>
              </a:rPr>
              <a:t>3</a:t>
            </a:r>
            <a:endParaRPr lang="ja-JP" altLang="en-US" sz="3600" b="0" i="1" cap="none" spc="0" dirty="0">
              <a:ln w="0"/>
              <a:solidFill>
                <a:srgbClr val="BAB78A"/>
              </a:solidFill>
              <a:latin typeface="+mj-lt"/>
              <a:ea typeface="02うつくし明朝体" panose="02000600000000000000" pitchFamily="2" charset="-128"/>
            </a:endParaRPr>
          </a:p>
        </p:txBody>
      </p:sp>
      <p:pic>
        <p:nvPicPr>
          <p:cNvPr id="37" name="図 36">
            <a:extLst>
              <a:ext uri="{FF2B5EF4-FFF2-40B4-BE49-F238E27FC236}">
                <a16:creationId xmlns:a16="http://schemas.microsoft.com/office/drawing/2014/main" id="{A5202C2C-152F-BDA1-7F25-88DC9F9AA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8664" y="3952100"/>
            <a:ext cx="309330" cy="307776"/>
          </a:xfrm>
          <a:prstGeom prst="rect">
            <a:avLst/>
          </a:prstGeom>
        </p:spPr>
      </p:pic>
      <p:sp>
        <p:nvSpPr>
          <p:cNvPr id="38" name="正方形/長方形 37">
            <a:extLst>
              <a:ext uri="{FF2B5EF4-FFF2-40B4-BE49-F238E27FC236}">
                <a16:creationId xmlns:a16="http://schemas.microsoft.com/office/drawing/2014/main" id="{9B2E5073-1C58-2194-8222-A75892B7079C}"/>
              </a:ext>
            </a:extLst>
          </p:cNvPr>
          <p:cNvSpPr/>
          <p:nvPr/>
        </p:nvSpPr>
        <p:spPr>
          <a:xfrm>
            <a:off x="5650488" y="3635821"/>
            <a:ext cx="415498" cy="646331"/>
          </a:xfrm>
          <a:prstGeom prst="rect">
            <a:avLst/>
          </a:prstGeom>
          <a:noFill/>
          <a:effectLst/>
        </p:spPr>
        <p:txBody>
          <a:bodyPr wrap="none" lIns="91440" tIns="45720" rIns="91440" bIns="45720">
            <a:spAutoFit/>
          </a:bodyPr>
          <a:lstStyle/>
          <a:p>
            <a:pPr algn="ctr"/>
            <a:r>
              <a:rPr lang="en-US" altLang="ja-JP" sz="3600" b="0" i="1" dirty="0">
                <a:ln w="0"/>
                <a:solidFill>
                  <a:srgbClr val="BAB78A"/>
                </a:solidFill>
                <a:latin typeface="+mj-lt"/>
                <a:ea typeface="02うつくし明朝体" panose="02000600000000000000" pitchFamily="2" charset="-128"/>
              </a:rPr>
              <a:t>4</a:t>
            </a:r>
            <a:endParaRPr lang="ja-JP" altLang="en-US" sz="3600" b="0" i="1" cap="none" spc="0" dirty="0">
              <a:ln w="0"/>
              <a:solidFill>
                <a:srgbClr val="BAB78A"/>
              </a:solidFill>
              <a:latin typeface="+mj-lt"/>
              <a:ea typeface="02うつくし明朝体" panose="02000600000000000000" pitchFamily="2" charset="-128"/>
            </a:endParaRPr>
          </a:p>
        </p:txBody>
      </p:sp>
      <p:sp>
        <p:nvSpPr>
          <p:cNvPr id="40" name="テキスト ボックス 39">
            <a:extLst>
              <a:ext uri="{FF2B5EF4-FFF2-40B4-BE49-F238E27FC236}">
                <a16:creationId xmlns:a16="http://schemas.microsoft.com/office/drawing/2014/main" id="{31B32207-298E-40AD-6287-D96AA3CAB377}"/>
              </a:ext>
            </a:extLst>
          </p:cNvPr>
          <p:cNvSpPr txBox="1"/>
          <p:nvPr/>
        </p:nvSpPr>
        <p:spPr>
          <a:xfrm>
            <a:off x="1534618" y="2771725"/>
            <a:ext cx="3667272" cy="620811"/>
          </a:xfrm>
          <a:prstGeom prst="rect">
            <a:avLst/>
          </a:prstGeom>
          <a:noFill/>
        </p:spPr>
        <p:txBody>
          <a:bodyPr wrap="square" rtlCol="0">
            <a:spAutoFit/>
          </a:bodyPr>
          <a:lstStyle/>
          <a:p>
            <a:pPr>
              <a:lnSpc>
                <a:spcPct val="150000"/>
              </a:lnSpc>
            </a:pPr>
            <a:r>
              <a:rPr lang="ja-JP" altLang="en-US" sz="1400" dirty="0">
                <a:solidFill>
                  <a:srgbClr val="5A1025"/>
                </a:solidFill>
                <a:effectLst/>
                <a:latin typeface="アプリ明朝" panose="02000600000000000000" pitchFamily="50" charset="-128"/>
                <a:ea typeface="アプリ明朝" panose="02000600000000000000" pitchFamily="50" charset="-128"/>
              </a:rPr>
              <a:t>セーフティ</a:t>
            </a:r>
            <a:endParaRPr lang="en-US" altLang="ja-JP" sz="1400" dirty="0">
              <a:solidFill>
                <a:srgbClr val="5A1025"/>
              </a:solidFill>
              <a:effectLst/>
              <a:latin typeface="アプリ明朝" panose="02000600000000000000" pitchFamily="50" charset="-128"/>
              <a:ea typeface="アプリ明朝" panose="02000600000000000000" pitchFamily="50" charset="-128"/>
            </a:endParaRPr>
          </a:p>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私たちは、お客様の安全・安心を何よりも優先します。</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sp>
        <p:nvSpPr>
          <p:cNvPr id="41" name="テキスト ボックス 40">
            <a:extLst>
              <a:ext uri="{FF2B5EF4-FFF2-40B4-BE49-F238E27FC236}">
                <a16:creationId xmlns:a16="http://schemas.microsoft.com/office/drawing/2014/main" id="{1BEE4CDA-3C32-47AF-7D8A-BA871AA3042D}"/>
              </a:ext>
            </a:extLst>
          </p:cNvPr>
          <p:cNvSpPr txBox="1"/>
          <p:nvPr/>
        </p:nvSpPr>
        <p:spPr>
          <a:xfrm>
            <a:off x="6206259" y="2746431"/>
            <a:ext cx="3667272" cy="851643"/>
          </a:xfrm>
          <a:prstGeom prst="rect">
            <a:avLst/>
          </a:prstGeom>
          <a:noFill/>
        </p:spPr>
        <p:txBody>
          <a:bodyPr wrap="square" rtlCol="0">
            <a:spAutoFit/>
          </a:bodyPr>
          <a:lstStyle/>
          <a:p>
            <a:pPr>
              <a:lnSpc>
                <a:spcPct val="150000"/>
              </a:lnSpc>
            </a:pPr>
            <a:r>
              <a:rPr lang="ja-JP" altLang="en-US" sz="1400" dirty="0">
                <a:solidFill>
                  <a:srgbClr val="5A1025"/>
                </a:solidFill>
                <a:effectLst/>
                <a:latin typeface="アプリ明朝" panose="02000600000000000000" pitchFamily="50" charset="-128"/>
                <a:ea typeface="アプリ明朝" panose="02000600000000000000" pitchFamily="50" charset="-128"/>
              </a:rPr>
              <a:t>シンセリティ</a:t>
            </a:r>
            <a:endParaRPr lang="en-US" altLang="ja-JP" sz="1400" dirty="0">
              <a:solidFill>
                <a:srgbClr val="5A1025"/>
              </a:solidFill>
              <a:effectLst/>
              <a:latin typeface="アプリ明朝" panose="02000600000000000000" pitchFamily="50" charset="-128"/>
              <a:ea typeface="アプリ明朝" panose="02000600000000000000" pitchFamily="50" charset="-128"/>
            </a:endParaRPr>
          </a:p>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私たちは、お客様のご要望に誠意をもって</a:t>
            </a:r>
            <a:endParaRPr lang="en-US" altLang="ja-JP" sz="1000" b="0" dirty="0">
              <a:solidFill>
                <a:srgbClr val="3F0C1B"/>
              </a:solidFill>
              <a:effectLst/>
              <a:latin typeface="アプリ明朝" panose="02000600000000000000" pitchFamily="50" charset="-128"/>
              <a:ea typeface="アプリ明朝" panose="02000600000000000000" pitchFamily="50" charset="-128"/>
            </a:endParaRPr>
          </a:p>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最善を尽くします。 </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sp>
        <p:nvSpPr>
          <p:cNvPr id="42" name="テキスト ボックス 41">
            <a:extLst>
              <a:ext uri="{FF2B5EF4-FFF2-40B4-BE49-F238E27FC236}">
                <a16:creationId xmlns:a16="http://schemas.microsoft.com/office/drawing/2014/main" id="{FC4BD231-5DA4-AF15-E584-2F6B6F193479}"/>
              </a:ext>
            </a:extLst>
          </p:cNvPr>
          <p:cNvSpPr txBox="1"/>
          <p:nvPr/>
        </p:nvSpPr>
        <p:spPr>
          <a:xfrm>
            <a:off x="1534618" y="3702953"/>
            <a:ext cx="3667272" cy="620811"/>
          </a:xfrm>
          <a:prstGeom prst="rect">
            <a:avLst/>
          </a:prstGeom>
          <a:noFill/>
        </p:spPr>
        <p:txBody>
          <a:bodyPr wrap="square" rtlCol="0">
            <a:spAutoFit/>
          </a:bodyPr>
          <a:lstStyle/>
          <a:p>
            <a:pPr>
              <a:lnSpc>
                <a:spcPct val="150000"/>
              </a:lnSpc>
            </a:pPr>
            <a:r>
              <a:rPr lang="ja-JP" altLang="en-US" sz="1400" dirty="0">
                <a:solidFill>
                  <a:srgbClr val="5A1025"/>
                </a:solidFill>
                <a:effectLst/>
                <a:latin typeface="アプリ明朝" panose="02000600000000000000" pitchFamily="50" charset="-128"/>
                <a:ea typeface="アプリ明朝" panose="02000600000000000000" pitchFamily="50" charset="-128"/>
              </a:rPr>
              <a:t>コーテシー</a:t>
            </a:r>
            <a:endParaRPr lang="en-US" altLang="ja-JP" sz="1400" dirty="0">
              <a:solidFill>
                <a:srgbClr val="5A1025"/>
              </a:solidFill>
              <a:effectLst/>
              <a:latin typeface="アプリ明朝" panose="02000600000000000000" pitchFamily="50" charset="-128"/>
              <a:ea typeface="アプリ明朝" panose="02000600000000000000" pitchFamily="50" charset="-128"/>
            </a:endParaRPr>
          </a:p>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私たちは、節度と気品のある三井らしい応対をします。</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sp>
        <p:nvSpPr>
          <p:cNvPr id="43" name="テキスト ボックス 42">
            <a:extLst>
              <a:ext uri="{FF2B5EF4-FFF2-40B4-BE49-F238E27FC236}">
                <a16:creationId xmlns:a16="http://schemas.microsoft.com/office/drawing/2014/main" id="{8ED1C3B2-2291-D79A-41DD-074033872F2B}"/>
              </a:ext>
            </a:extLst>
          </p:cNvPr>
          <p:cNvSpPr txBox="1"/>
          <p:nvPr/>
        </p:nvSpPr>
        <p:spPr>
          <a:xfrm>
            <a:off x="6206259" y="3677659"/>
            <a:ext cx="3667272" cy="620811"/>
          </a:xfrm>
          <a:prstGeom prst="rect">
            <a:avLst/>
          </a:prstGeom>
          <a:noFill/>
        </p:spPr>
        <p:txBody>
          <a:bodyPr wrap="square" rtlCol="0">
            <a:spAutoFit/>
          </a:bodyPr>
          <a:lstStyle/>
          <a:p>
            <a:pPr>
              <a:lnSpc>
                <a:spcPct val="150000"/>
              </a:lnSpc>
            </a:pPr>
            <a:r>
              <a:rPr lang="ja-JP" altLang="en-US" sz="1400" dirty="0">
                <a:solidFill>
                  <a:srgbClr val="5A1025"/>
                </a:solidFill>
                <a:effectLst/>
                <a:latin typeface="アプリ明朝" panose="02000600000000000000" pitchFamily="50" charset="-128"/>
                <a:ea typeface="アプリ明朝" panose="02000600000000000000" pitchFamily="50" charset="-128"/>
              </a:rPr>
              <a:t>アドバンス</a:t>
            </a:r>
            <a:endParaRPr lang="en-US" altLang="ja-JP" sz="1400" dirty="0">
              <a:solidFill>
                <a:srgbClr val="5A1025"/>
              </a:solidFill>
              <a:effectLst/>
              <a:latin typeface="アプリ明朝" panose="02000600000000000000" pitchFamily="50" charset="-128"/>
              <a:ea typeface="アプリ明朝" panose="02000600000000000000" pitchFamily="50" charset="-128"/>
            </a:endParaRPr>
          </a:p>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私たちは、常にサービスの改善と創造に努めます。</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spTree>
    <p:extLst>
      <p:ext uri="{BB962C8B-B14F-4D97-AF65-F5344CB8AC3E}">
        <p14:creationId xmlns:p14="http://schemas.microsoft.com/office/powerpoint/2010/main" val="1223406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39" name="図 4">
            <a:extLst>
              <a:ext uri="{FF2B5EF4-FFF2-40B4-BE49-F238E27FC236}">
                <a16:creationId xmlns:a16="http://schemas.microsoft.com/office/drawing/2014/main" id="{EE21438C-84FD-A285-8C75-A1C23BCF9F74}"/>
              </a:ext>
            </a:extLst>
          </p:cNvPr>
          <p:cNvPicPr>
            <a:picLocks noChangeAspect="1"/>
          </p:cNvPicPr>
          <p:nvPr/>
        </p:nvPicPr>
        <p:blipFill rotWithShape="1">
          <a:blip r:embed="rId2">
            <a:extLst>
              <a:ext uri="{28A0092B-C50C-407E-A947-70E740481C1C}">
                <a14:useLocalDpi xmlns:a14="http://schemas.microsoft.com/office/drawing/2010/main" val="0"/>
              </a:ext>
            </a:extLst>
          </a:blip>
          <a:srcRect l="2392" t="3103" r="7097" b="4867"/>
          <a:stretch/>
        </p:blipFill>
        <p:spPr bwMode="auto">
          <a:xfrm>
            <a:off x="0" y="0"/>
            <a:ext cx="2681610" cy="182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a:extLst>
              <a:ext uri="{FF2B5EF4-FFF2-40B4-BE49-F238E27FC236}">
                <a16:creationId xmlns:a16="http://schemas.microsoft.com/office/drawing/2014/main" id="{CB56F6B6-8401-02A1-C062-D839BCA9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019" y="0"/>
            <a:ext cx="8642794" cy="577880"/>
          </a:xfrm>
          <a:prstGeom prst="rect">
            <a:avLst/>
          </a:prstGeom>
        </p:spPr>
      </p:pic>
      <p:sp>
        <p:nvSpPr>
          <p:cNvPr id="4" name="Text Box 10">
            <a:extLst>
              <a:ext uri="{FF2B5EF4-FFF2-40B4-BE49-F238E27FC236}">
                <a16:creationId xmlns:a16="http://schemas.microsoft.com/office/drawing/2014/main" id="{60826375-39DB-584D-2E49-D77A31E4F76B}"/>
              </a:ext>
            </a:extLst>
          </p:cNvPr>
          <p:cNvSpPr txBox="1">
            <a:spLocks noChangeArrowheads="1"/>
          </p:cNvSpPr>
          <p:nvPr/>
        </p:nvSpPr>
        <p:spPr bwMode="auto">
          <a:xfrm>
            <a:off x="2609602" y="166594"/>
            <a:ext cx="2160587" cy="261610"/>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100" spc="200" dirty="0">
                <a:solidFill>
                  <a:srgbClr val="BAB78A"/>
                </a:solidFill>
                <a:latin typeface="アプリ明朝" panose="02000600000000000000" pitchFamily="50" charset="-128"/>
                <a:ea typeface="アプリ明朝" panose="02000600000000000000" pitchFamily="50" charset="-128"/>
              </a:rPr>
              <a:t>Quality</a:t>
            </a:r>
          </a:p>
        </p:txBody>
      </p:sp>
      <p:sp>
        <p:nvSpPr>
          <p:cNvPr id="5" name="Text Box 10">
            <a:extLst>
              <a:ext uri="{FF2B5EF4-FFF2-40B4-BE49-F238E27FC236}">
                <a16:creationId xmlns:a16="http://schemas.microsoft.com/office/drawing/2014/main" id="{3E80E640-4F2C-6576-533F-5E2919A0FF48}"/>
              </a:ext>
            </a:extLst>
          </p:cNvPr>
          <p:cNvSpPr txBox="1">
            <a:spLocks noChangeArrowheads="1"/>
          </p:cNvSpPr>
          <p:nvPr/>
        </p:nvSpPr>
        <p:spPr bwMode="auto">
          <a:xfrm>
            <a:off x="3473698" y="107429"/>
            <a:ext cx="7218115" cy="369332"/>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800" spc="200" dirty="0">
                <a:solidFill>
                  <a:srgbClr val="E2E5C4"/>
                </a:solidFill>
                <a:latin typeface="アプリ明朝" panose="02000600000000000000" pitchFamily="50" charset="-128"/>
                <a:ea typeface="アプリ明朝" panose="02000600000000000000" pitchFamily="50" charset="-128"/>
              </a:rPr>
              <a:t>- </a:t>
            </a:r>
            <a:r>
              <a:rPr lang="ja-JP" altLang="en-US" sz="1800" spc="200" dirty="0">
                <a:solidFill>
                  <a:srgbClr val="E2E5C4"/>
                </a:solidFill>
                <a:latin typeface="アプリ明朝" panose="02000600000000000000" pitchFamily="50" charset="-128"/>
                <a:ea typeface="アプリ明朝" panose="02000600000000000000" pitchFamily="50" charset="-128"/>
              </a:rPr>
              <a:t>人材育成の取り組み</a:t>
            </a:r>
          </a:p>
        </p:txBody>
      </p:sp>
      <p:sp>
        <p:nvSpPr>
          <p:cNvPr id="9" name="テキスト ボックス 8">
            <a:extLst>
              <a:ext uri="{FF2B5EF4-FFF2-40B4-BE49-F238E27FC236}">
                <a16:creationId xmlns:a16="http://schemas.microsoft.com/office/drawing/2014/main" id="{D68A7A9F-0B5A-153F-A7AC-044AE7D25735}"/>
              </a:ext>
            </a:extLst>
          </p:cNvPr>
          <p:cNvSpPr txBox="1"/>
          <p:nvPr/>
        </p:nvSpPr>
        <p:spPr>
          <a:xfrm>
            <a:off x="3185666" y="756368"/>
            <a:ext cx="6912768" cy="1082476"/>
          </a:xfrm>
          <a:prstGeom prst="rect">
            <a:avLst/>
          </a:prstGeom>
          <a:noFill/>
        </p:spPr>
        <p:txBody>
          <a:bodyPr wrap="square" rtlCol="0">
            <a:spAutoFit/>
          </a:bodyPr>
          <a:lstStyle/>
          <a:p>
            <a:pPr>
              <a:lnSpc>
                <a:spcPct val="150000"/>
              </a:lnSpc>
            </a:pPr>
            <a:r>
              <a:rPr lang="ja-JP" altLang="en-US" sz="1400" dirty="0">
                <a:solidFill>
                  <a:srgbClr val="3F0C1B"/>
                </a:solidFill>
                <a:effectLst/>
                <a:latin typeface="アプリ明朝" panose="02000600000000000000" pitchFamily="50" charset="-128"/>
                <a:ea typeface="アプリ明朝" panose="02000600000000000000" pitchFamily="50" charset="-128"/>
              </a:rPr>
              <a:t>「人材力」による高品質なサービス提供の実現</a:t>
            </a:r>
            <a:endParaRPr lang="en-US" altLang="ja-JP" sz="1400" dirty="0">
              <a:solidFill>
                <a:srgbClr val="3F0C1B"/>
              </a:solidFill>
              <a:effectLst/>
              <a:latin typeface="アプリ明朝" panose="02000600000000000000" pitchFamily="50" charset="-128"/>
              <a:ea typeface="アプリ明朝" panose="02000600000000000000" pitchFamily="50" charset="-128"/>
            </a:endParaRPr>
          </a:p>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私たちが扱う商品は、形のない人の手によるサービスです。したがって、高品質なサービスを提供するためには、</a:t>
            </a:r>
            <a:endParaRPr lang="en-US" altLang="ja-JP" sz="1000" b="0" dirty="0">
              <a:solidFill>
                <a:srgbClr val="3F0C1B"/>
              </a:solidFill>
              <a:effectLst/>
              <a:latin typeface="アプリ明朝" panose="02000600000000000000" pitchFamily="50" charset="-128"/>
              <a:ea typeface="アプリ明朝" panose="02000600000000000000" pitchFamily="50" charset="-128"/>
            </a:endParaRPr>
          </a:p>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「人材の質」が高いことが最重要課題と考えています。そのため、私たちは「人材の育成」に力を入れ、様々な研修メニューを備え、スタッフ一人ひとりの能力やスキルの向上を図っています。 </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sp>
        <p:nvSpPr>
          <p:cNvPr id="23" name="四角形: 角を丸くする 22">
            <a:extLst>
              <a:ext uri="{FF2B5EF4-FFF2-40B4-BE49-F238E27FC236}">
                <a16:creationId xmlns:a16="http://schemas.microsoft.com/office/drawing/2014/main" id="{9D31C3DD-678A-CFAC-3146-33839A7ED503}"/>
              </a:ext>
            </a:extLst>
          </p:cNvPr>
          <p:cNvSpPr/>
          <p:nvPr/>
        </p:nvSpPr>
        <p:spPr bwMode="auto">
          <a:xfrm>
            <a:off x="665386" y="2123653"/>
            <a:ext cx="9433048" cy="5040560"/>
          </a:xfrm>
          <a:prstGeom prst="roundRect">
            <a:avLst>
              <a:gd name="adj" fmla="val 1041"/>
            </a:avLst>
          </a:prstGeom>
          <a:solidFill>
            <a:schemeClr val="bg1"/>
          </a:solidFill>
          <a:ln w="9525">
            <a:noFill/>
            <a:round/>
            <a:headEnd/>
            <a:tailEnd/>
          </a:ln>
        </p:spPr>
        <p:txBody>
          <a:bodyPr wrap="none" rtlCol="0" anchor="ctr"/>
          <a:lstStyle/>
          <a:p>
            <a:pPr algn="ctr"/>
            <a:endParaRPr kumimoji="1" lang="ja-JP" altLang="en-US" sz="1000" dirty="0">
              <a:latin typeface="+mj-lt"/>
            </a:endParaRPr>
          </a:p>
        </p:txBody>
      </p:sp>
      <p:graphicFrame>
        <p:nvGraphicFramePr>
          <p:cNvPr id="2" name="表 2">
            <a:extLst>
              <a:ext uri="{FF2B5EF4-FFF2-40B4-BE49-F238E27FC236}">
                <a16:creationId xmlns:a16="http://schemas.microsoft.com/office/drawing/2014/main" id="{188A6D42-2318-5700-6853-E59EE34922D9}"/>
              </a:ext>
            </a:extLst>
          </p:cNvPr>
          <p:cNvGraphicFramePr>
            <a:graphicFrameLocks noGrp="1"/>
          </p:cNvGraphicFramePr>
          <p:nvPr>
            <p:extLst>
              <p:ext uri="{D42A27DB-BD31-4B8C-83A1-F6EECF244321}">
                <p14:modId xmlns:p14="http://schemas.microsoft.com/office/powerpoint/2010/main" val="1028892823"/>
              </p:ext>
            </p:extLst>
          </p:nvPr>
        </p:nvGraphicFramePr>
        <p:xfrm>
          <a:off x="1092491" y="2471398"/>
          <a:ext cx="8578838" cy="4345069"/>
        </p:xfrm>
        <a:graphic>
          <a:graphicData uri="http://schemas.openxmlformats.org/drawingml/2006/table">
            <a:tbl>
              <a:tblPr firstRow="1" bandRow="1">
                <a:effectLst/>
                <a:tableStyleId>{5C22544A-7EE6-4342-B048-85BDC9FD1C3A}</a:tableStyleId>
              </a:tblPr>
              <a:tblGrid>
                <a:gridCol w="1738078">
                  <a:extLst>
                    <a:ext uri="{9D8B030D-6E8A-4147-A177-3AD203B41FA5}">
                      <a16:colId xmlns:a16="http://schemas.microsoft.com/office/drawing/2014/main" val="4025124062"/>
                    </a:ext>
                  </a:extLst>
                </a:gridCol>
                <a:gridCol w="6840760">
                  <a:extLst>
                    <a:ext uri="{9D8B030D-6E8A-4147-A177-3AD203B41FA5}">
                      <a16:colId xmlns:a16="http://schemas.microsoft.com/office/drawing/2014/main" val="462501029"/>
                    </a:ext>
                  </a:extLst>
                </a:gridCol>
              </a:tblGrid>
              <a:tr h="479468">
                <a:tc>
                  <a:txBody>
                    <a:bodyPr/>
                    <a:lstStyle/>
                    <a:p>
                      <a:pPr>
                        <a:lnSpc>
                          <a:spcPct val="150000"/>
                        </a:lnSpc>
                      </a:pPr>
                      <a:r>
                        <a:rPr lang="ja-JP" altLang="en-US" sz="1000" b="0">
                          <a:solidFill>
                            <a:srgbClr val="F3F9FA"/>
                          </a:solidFill>
                        </a:rPr>
                        <a:t>研修時期</a:t>
                      </a:r>
                      <a:endParaRPr lang="ja-JP" altLang="en-US" sz="1000" b="0" dirty="0">
                        <a:solidFill>
                          <a:srgbClr val="F3F9FA"/>
                        </a:solidFill>
                      </a:endParaRPr>
                    </a:p>
                  </a:txBody>
                  <a:tcPr anchor="ctr">
                    <a:solidFill>
                      <a:srgbClr val="3F0C1B"/>
                    </a:solidFill>
                  </a:tcPr>
                </a:tc>
                <a:tc>
                  <a:txBody>
                    <a:bodyPr/>
                    <a:lstStyle/>
                    <a:p>
                      <a:pPr>
                        <a:lnSpc>
                          <a:spcPct val="150000"/>
                        </a:lnSpc>
                      </a:pPr>
                      <a:r>
                        <a:rPr lang="ja-JP" altLang="en-US" sz="1000" b="0">
                          <a:solidFill>
                            <a:srgbClr val="F3F9FA"/>
                          </a:solidFill>
                        </a:rPr>
                        <a:t>育成内容</a:t>
                      </a:r>
                      <a:endParaRPr lang="ja-JP" altLang="en-US" sz="1000" b="0" dirty="0">
                        <a:solidFill>
                          <a:srgbClr val="F3F9FA"/>
                        </a:solidFill>
                      </a:endParaRPr>
                    </a:p>
                  </a:txBody>
                  <a:tcPr anchor="ctr">
                    <a:solidFill>
                      <a:srgbClr val="3F0C1B"/>
                    </a:solidFill>
                  </a:tcPr>
                </a:tc>
                <a:extLst>
                  <a:ext uri="{0D108BD9-81ED-4DB2-BD59-A6C34878D82A}">
                    <a16:rowId xmlns:a16="http://schemas.microsoft.com/office/drawing/2014/main" val="1775502534"/>
                  </a:ext>
                </a:extLst>
              </a:tr>
              <a:tr h="456636">
                <a:tc>
                  <a:txBody>
                    <a:bodyPr/>
                    <a:lstStyle/>
                    <a:p>
                      <a:pPr>
                        <a:lnSpc>
                          <a:spcPct val="150000"/>
                        </a:lnSpc>
                      </a:pPr>
                      <a:r>
                        <a:rPr lang="ja-JP" altLang="en-US" sz="1000" b="0">
                          <a:solidFill>
                            <a:srgbClr val="FFFFFF"/>
                          </a:solidFill>
                        </a:rPr>
                        <a:t>入社時研修</a:t>
                      </a:r>
                      <a:endParaRPr lang="ja-JP" altLang="en-US" sz="1000" b="0" dirty="0">
                        <a:solidFill>
                          <a:srgbClr val="FFFFFF"/>
                        </a:solidFill>
                      </a:endParaRPr>
                    </a:p>
                  </a:txBody>
                  <a:tcPr anchor="ctr">
                    <a:solidFill>
                      <a:srgbClr val="5A1025"/>
                    </a:solidFill>
                  </a:tcPr>
                </a:tc>
                <a:tc>
                  <a:txBody>
                    <a:bodyPr/>
                    <a:lstStyle/>
                    <a:p>
                      <a:pPr>
                        <a:lnSpc>
                          <a:spcPct val="150000"/>
                        </a:lnSpc>
                      </a:pPr>
                      <a:r>
                        <a:rPr lang="ja-JP" altLang="en-US" sz="1000" b="0">
                          <a:solidFill>
                            <a:srgbClr val="5A1025"/>
                          </a:solidFill>
                        </a:rPr>
                        <a:t>入社時に、「サービス姿勢」や「対人・接客の基礎スキル」、「職掌ごとの基礎スキル」を習得します。 </a:t>
                      </a:r>
                      <a:endParaRPr lang="ja-JP" altLang="en-US" sz="1000" b="0" dirty="0">
                        <a:solidFill>
                          <a:srgbClr val="5A1025"/>
                        </a:solidFill>
                      </a:endParaRPr>
                    </a:p>
                  </a:txBody>
                  <a:tcPr anchor="ctr">
                    <a:solidFill>
                      <a:srgbClr val="EBEBEB"/>
                    </a:solidFill>
                  </a:tcPr>
                </a:tc>
                <a:extLst>
                  <a:ext uri="{0D108BD9-81ED-4DB2-BD59-A6C34878D82A}">
                    <a16:rowId xmlns:a16="http://schemas.microsoft.com/office/drawing/2014/main" val="591299651"/>
                  </a:ext>
                </a:extLst>
              </a:tr>
              <a:tr h="1087697">
                <a:tc>
                  <a:txBody>
                    <a:bodyPr/>
                    <a:lstStyle/>
                    <a:p>
                      <a:pPr>
                        <a:lnSpc>
                          <a:spcPct val="150000"/>
                        </a:lnSpc>
                      </a:pPr>
                      <a:r>
                        <a:rPr lang="ja-JP" altLang="en-US" sz="1000">
                          <a:solidFill>
                            <a:srgbClr val="FFFFFF"/>
                          </a:solidFill>
                        </a:rPr>
                        <a:t>階層別研修</a:t>
                      </a:r>
                      <a:endParaRPr lang="ja-JP" altLang="en-US" sz="1000" dirty="0">
                        <a:solidFill>
                          <a:srgbClr val="FFFFFF"/>
                        </a:solidFill>
                      </a:endParaRPr>
                    </a:p>
                  </a:txBody>
                  <a:tcPr anchor="ctr">
                    <a:solidFill>
                      <a:srgbClr val="5A1025">
                        <a:alpha val="80000"/>
                      </a:srgbClr>
                    </a:solidFill>
                  </a:tcPr>
                </a:tc>
                <a:tc>
                  <a:txBody>
                    <a:bodyPr/>
                    <a:lstStyle/>
                    <a:p>
                      <a:pPr>
                        <a:lnSpc>
                          <a:spcPct val="150000"/>
                        </a:lnSpc>
                      </a:pPr>
                      <a:r>
                        <a:rPr lang="ja-JP" altLang="en-US" sz="1000">
                          <a:solidFill>
                            <a:srgbClr val="5A1025"/>
                          </a:solidFill>
                        </a:rPr>
                        <a:t>中長期目線での人材育成を目的とし、「職掌・等級ごとに必要な能力」を定めて職掌・等級ごとの様々な研修を用意しています。</a:t>
                      </a:r>
                      <a:br>
                        <a:rPr lang="ja-JP" altLang="en-US" sz="1000">
                          <a:solidFill>
                            <a:srgbClr val="5A1025"/>
                          </a:solidFill>
                        </a:rPr>
                      </a:br>
                      <a:r>
                        <a:rPr lang="ja-JP" altLang="en-US" sz="1000">
                          <a:solidFill>
                            <a:srgbClr val="5A1025"/>
                          </a:solidFill>
                        </a:rPr>
                        <a:t>また、研修後、きちんと能力発揮に結びついている状態になるまで管理する「他社にはない育成体系」を構築し、社員の確実な成長につなげています。 </a:t>
                      </a:r>
                      <a:endParaRPr lang="ja-JP" altLang="en-US" sz="1000" dirty="0">
                        <a:solidFill>
                          <a:srgbClr val="5A1025"/>
                        </a:solidFill>
                      </a:endParaRPr>
                    </a:p>
                  </a:txBody>
                  <a:tcPr anchor="ctr">
                    <a:solidFill>
                      <a:srgbClr val="FFFFFF">
                        <a:alpha val="80000"/>
                      </a:srgbClr>
                    </a:solidFill>
                  </a:tcPr>
                </a:tc>
                <a:extLst>
                  <a:ext uri="{0D108BD9-81ED-4DB2-BD59-A6C34878D82A}">
                    <a16:rowId xmlns:a16="http://schemas.microsoft.com/office/drawing/2014/main" val="3443627230"/>
                  </a:ext>
                </a:extLst>
              </a:tr>
              <a:tr h="580317">
                <a:tc>
                  <a:txBody>
                    <a:bodyPr/>
                    <a:lstStyle/>
                    <a:p>
                      <a:pPr>
                        <a:lnSpc>
                          <a:spcPct val="150000"/>
                        </a:lnSpc>
                      </a:pPr>
                      <a:r>
                        <a:rPr lang="ja-JP" altLang="en-US" sz="1000">
                          <a:solidFill>
                            <a:srgbClr val="FFFFFF"/>
                          </a:solidFill>
                        </a:rPr>
                        <a:t>部門研修</a:t>
                      </a:r>
                      <a:endParaRPr lang="ja-JP" altLang="en-US" sz="1000" dirty="0">
                        <a:solidFill>
                          <a:srgbClr val="FFFFFF"/>
                        </a:solidFill>
                      </a:endParaRPr>
                    </a:p>
                  </a:txBody>
                  <a:tcPr anchor="ctr">
                    <a:solidFill>
                      <a:srgbClr val="5A1025"/>
                    </a:solidFill>
                  </a:tcPr>
                </a:tc>
                <a:tc>
                  <a:txBody>
                    <a:bodyPr/>
                    <a:lstStyle/>
                    <a:p>
                      <a:pPr>
                        <a:lnSpc>
                          <a:spcPct val="150000"/>
                        </a:lnSpc>
                      </a:pPr>
                      <a:r>
                        <a:rPr lang="ja-JP" altLang="en-US" sz="1000">
                          <a:solidFill>
                            <a:srgbClr val="5A1025"/>
                          </a:solidFill>
                        </a:rPr>
                        <a:t>各事業に必要な知識・スキルを習得し、サービス品質の向上につなげています。事業部門ごとに様々な研修を実施しています。 </a:t>
                      </a:r>
                      <a:endParaRPr lang="ja-JP" altLang="en-US" sz="1000" dirty="0">
                        <a:solidFill>
                          <a:srgbClr val="5A1025"/>
                        </a:solidFill>
                      </a:endParaRPr>
                    </a:p>
                  </a:txBody>
                  <a:tcPr anchor="ctr">
                    <a:solidFill>
                      <a:srgbClr val="EBEBEB"/>
                    </a:solidFill>
                  </a:tcPr>
                </a:tc>
                <a:extLst>
                  <a:ext uri="{0D108BD9-81ED-4DB2-BD59-A6C34878D82A}">
                    <a16:rowId xmlns:a16="http://schemas.microsoft.com/office/drawing/2014/main" val="3184031004"/>
                  </a:ext>
                </a:extLst>
              </a:tr>
              <a:tr h="580317">
                <a:tc>
                  <a:txBody>
                    <a:bodyPr/>
                    <a:lstStyle/>
                    <a:p>
                      <a:pPr>
                        <a:lnSpc>
                          <a:spcPct val="150000"/>
                        </a:lnSpc>
                      </a:pPr>
                      <a:r>
                        <a:rPr lang="ja-JP" altLang="en-US" sz="1000">
                          <a:solidFill>
                            <a:srgbClr val="FFFFFF"/>
                          </a:solidFill>
                        </a:rPr>
                        <a:t>セレクト研修</a:t>
                      </a:r>
                      <a:endParaRPr lang="ja-JP" altLang="en-US" sz="1000" dirty="0">
                        <a:solidFill>
                          <a:srgbClr val="FFFFFF"/>
                        </a:solidFill>
                      </a:endParaRPr>
                    </a:p>
                  </a:txBody>
                  <a:tcPr anchor="ctr">
                    <a:solidFill>
                      <a:srgbClr val="5A1025">
                        <a:alpha val="80000"/>
                      </a:srgbClr>
                    </a:solidFill>
                  </a:tcPr>
                </a:tc>
                <a:tc>
                  <a:txBody>
                    <a:bodyPr/>
                    <a:lstStyle/>
                    <a:p>
                      <a:pPr>
                        <a:lnSpc>
                          <a:spcPct val="150000"/>
                        </a:lnSpc>
                      </a:pPr>
                      <a:r>
                        <a:rPr lang="ja-JP" altLang="en-US" sz="1000">
                          <a:solidFill>
                            <a:srgbClr val="5A1025"/>
                          </a:solidFill>
                        </a:rPr>
                        <a:t>社員一人ひとりの成長意欲を支える研修です。提携研修会社の研修を個々の能力に合わせて自由に受講することができます。 </a:t>
                      </a:r>
                      <a:endParaRPr lang="ja-JP" altLang="en-US" sz="1000" dirty="0">
                        <a:solidFill>
                          <a:srgbClr val="5A1025"/>
                        </a:solidFill>
                      </a:endParaRPr>
                    </a:p>
                  </a:txBody>
                  <a:tcPr anchor="ctr">
                    <a:solidFill>
                      <a:srgbClr val="FFFFFF">
                        <a:alpha val="80000"/>
                      </a:srgbClr>
                    </a:solidFill>
                  </a:tcPr>
                </a:tc>
                <a:extLst>
                  <a:ext uri="{0D108BD9-81ED-4DB2-BD59-A6C34878D82A}">
                    <a16:rowId xmlns:a16="http://schemas.microsoft.com/office/drawing/2014/main" val="1026107301"/>
                  </a:ext>
                </a:extLst>
              </a:tr>
              <a:tr h="580317">
                <a:tc>
                  <a:txBody>
                    <a:bodyPr/>
                    <a:lstStyle/>
                    <a:p>
                      <a:pPr>
                        <a:lnSpc>
                          <a:spcPct val="150000"/>
                        </a:lnSpc>
                      </a:pPr>
                      <a:r>
                        <a:rPr lang="ja-JP" altLang="en-US" sz="1000">
                          <a:solidFill>
                            <a:srgbClr val="FFFFFF"/>
                          </a:solidFill>
                        </a:rPr>
                        <a:t>英語研修</a:t>
                      </a:r>
                      <a:endParaRPr lang="ja-JP" altLang="en-US" sz="1000" dirty="0">
                        <a:solidFill>
                          <a:srgbClr val="FFFFFF"/>
                        </a:solidFill>
                      </a:endParaRPr>
                    </a:p>
                  </a:txBody>
                  <a:tcPr anchor="ctr">
                    <a:solidFill>
                      <a:srgbClr val="5A1025"/>
                    </a:solidFill>
                  </a:tcPr>
                </a:tc>
                <a:tc>
                  <a:txBody>
                    <a:bodyPr/>
                    <a:lstStyle/>
                    <a:p>
                      <a:pPr>
                        <a:lnSpc>
                          <a:spcPct val="150000"/>
                        </a:lnSpc>
                      </a:pPr>
                      <a:r>
                        <a:rPr lang="ja-JP" altLang="en-US" sz="1000">
                          <a:solidFill>
                            <a:srgbClr val="5A1025"/>
                          </a:solidFill>
                        </a:rPr>
                        <a:t>「品位ある接客英語」を実践するために実施しています。英会話スキルだけでなく、</a:t>
                      </a:r>
                      <a:r>
                        <a:rPr lang="en-US" altLang="ja-JP" sz="1000">
                          <a:solidFill>
                            <a:srgbClr val="5A1025"/>
                          </a:solidFill>
                        </a:rPr>
                        <a:t>TOEIC</a:t>
                      </a:r>
                      <a:r>
                        <a:rPr lang="ja-JP" altLang="en-US" sz="1000">
                          <a:solidFill>
                            <a:srgbClr val="5A1025"/>
                          </a:solidFill>
                        </a:rPr>
                        <a:t>スコア向上にも効果的な研修です。 </a:t>
                      </a:r>
                      <a:endParaRPr lang="ja-JP" altLang="en-US" sz="1000" dirty="0">
                        <a:solidFill>
                          <a:srgbClr val="5A1025"/>
                        </a:solidFill>
                      </a:endParaRPr>
                    </a:p>
                  </a:txBody>
                  <a:tcPr anchor="ctr">
                    <a:solidFill>
                      <a:srgbClr val="EBEBEB"/>
                    </a:solidFill>
                  </a:tcPr>
                </a:tc>
                <a:extLst>
                  <a:ext uri="{0D108BD9-81ED-4DB2-BD59-A6C34878D82A}">
                    <a16:rowId xmlns:a16="http://schemas.microsoft.com/office/drawing/2014/main" val="4292082081"/>
                  </a:ext>
                </a:extLst>
              </a:tr>
              <a:tr h="580317">
                <a:tc>
                  <a:txBody>
                    <a:bodyPr/>
                    <a:lstStyle/>
                    <a:p>
                      <a:pPr>
                        <a:lnSpc>
                          <a:spcPct val="150000"/>
                        </a:lnSpc>
                      </a:pPr>
                      <a:r>
                        <a:rPr lang="en-US" sz="1000" dirty="0">
                          <a:solidFill>
                            <a:srgbClr val="FFFFFF"/>
                          </a:solidFill>
                        </a:rPr>
                        <a:t>OJT</a:t>
                      </a:r>
                      <a:r>
                        <a:rPr lang="ja-JP" altLang="en-US" sz="1000" dirty="0">
                          <a:solidFill>
                            <a:srgbClr val="FFFFFF"/>
                          </a:solidFill>
                        </a:rPr>
                        <a:t>研修</a:t>
                      </a:r>
                    </a:p>
                  </a:txBody>
                  <a:tcPr anchor="ctr">
                    <a:solidFill>
                      <a:srgbClr val="5A1025">
                        <a:alpha val="80000"/>
                      </a:srgbClr>
                    </a:solidFill>
                  </a:tcPr>
                </a:tc>
                <a:tc>
                  <a:txBody>
                    <a:bodyPr/>
                    <a:lstStyle/>
                    <a:p>
                      <a:pPr>
                        <a:lnSpc>
                          <a:spcPct val="150000"/>
                        </a:lnSpc>
                      </a:pPr>
                      <a:r>
                        <a:rPr lang="ja-JP" altLang="en-US" sz="1000" dirty="0">
                          <a:solidFill>
                            <a:srgbClr val="5A1025"/>
                          </a:solidFill>
                        </a:rPr>
                        <a:t>入社後数ヶ月をかけて、トレーナーのもとで、業務に取り組みながら、基礎知識・スキルをしっかりと習得し、サービス品質の維持・向上につなげています。 </a:t>
                      </a:r>
                    </a:p>
                  </a:txBody>
                  <a:tcPr anchor="ctr">
                    <a:solidFill>
                      <a:srgbClr val="FFFFFF">
                        <a:alpha val="80000"/>
                      </a:srgbClr>
                    </a:solidFill>
                  </a:tcPr>
                </a:tc>
                <a:extLst>
                  <a:ext uri="{0D108BD9-81ED-4DB2-BD59-A6C34878D82A}">
                    <a16:rowId xmlns:a16="http://schemas.microsoft.com/office/drawing/2014/main" val="2411405784"/>
                  </a:ext>
                </a:extLst>
              </a:tr>
            </a:tbl>
          </a:graphicData>
        </a:graphic>
      </p:graphicFrame>
    </p:spTree>
    <p:extLst>
      <p:ext uri="{BB962C8B-B14F-4D97-AF65-F5344CB8AC3E}">
        <p14:creationId xmlns:p14="http://schemas.microsoft.com/office/powerpoint/2010/main" val="42486911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6" name="図 5" descr="人, 屋内, テーブル, 男 が含まれている画像">
            <a:extLst>
              <a:ext uri="{FF2B5EF4-FFF2-40B4-BE49-F238E27FC236}">
                <a16:creationId xmlns:a16="http://schemas.microsoft.com/office/drawing/2014/main" id="{D47CDD53-EE93-2B40-789C-4508FF12398D}"/>
              </a:ext>
            </a:extLst>
          </p:cNvPr>
          <p:cNvPicPr>
            <a:picLocks noChangeAspect="1"/>
          </p:cNvPicPr>
          <p:nvPr/>
        </p:nvPicPr>
        <p:blipFill rotWithShape="1">
          <a:blip r:embed="rId2">
            <a:extLst>
              <a:ext uri="{28A0092B-C50C-407E-A947-70E740481C1C}">
                <a14:useLocalDpi xmlns:a14="http://schemas.microsoft.com/office/drawing/2010/main" val="0"/>
              </a:ext>
            </a:extLst>
          </a:blip>
          <a:srcRect l="4511" r="24"/>
          <a:stretch/>
        </p:blipFill>
        <p:spPr>
          <a:xfrm>
            <a:off x="0" y="0"/>
            <a:ext cx="2681610" cy="1824862"/>
          </a:xfrm>
          <a:prstGeom prst="rect">
            <a:avLst/>
          </a:prstGeom>
        </p:spPr>
      </p:pic>
      <p:pic>
        <p:nvPicPr>
          <p:cNvPr id="38" name="図 37">
            <a:extLst>
              <a:ext uri="{FF2B5EF4-FFF2-40B4-BE49-F238E27FC236}">
                <a16:creationId xmlns:a16="http://schemas.microsoft.com/office/drawing/2014/main" id="{D817C16C-1D3D-233A-7008-F7F4A4647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019" y="0"/>
            <a:ext cx="8642794" cy="577880"/>
          </a:xfrm>
          <a:prstGeom prst="rect">
            <a:avLst/>
          </a:prstGeom>
        </p:spPr>
      </p:pic>
      <p:sp>
        <p:nvSpPr>
          <p:cNvPr id="39" name="四角形: 角を丸くする 38">
            <a:extLst>
              <a:ext uri="{FF2B5EF4-FFF2-40B4-BE49-F238E27FC236}">
                <a16:creationId xmlns:a16="http://schemas.microsoft.com/office/drawing/2014/main" id="{6B5CB0CA-9531-803C-A135-57F41E2EE2D1}"/>
              </a:ext>
            </a:extLst>
          </p:cNvPr>
          <p:cNvSpPr/>
          <p:nvPr/>
        </p:nvSpPr>
        <p:spPr bwMode="auto">
          <a:xfrm>
            <a:off x="665386" y="2123653"/>
            <a:ext cx="9433048" cy="5269428"/>
          </a:xfrm>
          <a:prstGeom prst="roundRect">
            <a:avLst>
              <a:gd name="adj" fmla="val 1041"/>
            </a:avLst>
          </a:prstGeom>
          <a:solidFill>
            <a:schemeClr val="bg1"/>
          </a:solidFill>
          <a:ln w="9525">
            <a:noFill/>
            <a:round/>
            <a:headEnd/>
            <a:tailEnd/>
          </a:ln>
        </p:spPr>
        <p:txBody>
          <a:bodyPr wrap="none" rtlCol="0" anchor="ctr"/>
          <a:lstStyle/>
          <a:p>
            <a:pPr algn="ctr"/>
            <a:endParaRPr kumimoji="1" lang="ja-JP" altLang="en-US" sz="1000" dirty="0">
              <a:latin typeface="+mj-lt"/>
            </a:endParaRPr>
          </a:p>
        </p:txBody>
      </p:sp>
      <p:pic>
        <p:nvPicPr>
          <p:cNvPr id="10" name="図 9" descr="屋内, 子供, 少し, 若い が含まれている画像">
            <a:extLst>
              <a:ext uri="{FF2B5EF4-FFF2-40B4-BE49-F238E27FC236}">
                <a16:creationId xmlns:a16="http://schemas.microsoft.com/office/drawing/2014/main" id="{5AC9C66D-9B61-1ECD-EEEA-87D38F07E5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5060" y="5529759"/>
            <a:ext cx="1146147" cy="698350"/>
          </a:xfrm>
          <a:prstGeom prst="rect">
            <a:avLst/>
          </a:prstGeom>
        </p:spPr>
      </p:pic>
      <p:pic>
        <p:nvPicPr>
          <p:cNvPr id="3" name="図 2" descr="手を合わせている男性&#10;&#10;中程度の精度で">
            <a:extLst>
              <a:ext uri="{FF2B5EF4-FFF2-40B4-BE49-F238E27FC236}">
                <a16:creationId xmlns:a16="http://schemas.microsoft.com/office/drawing/2014/main" id="{7BBEFE92-4108-CBDF-E13A-08890789E9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6804" y="4473027"/>
            <a:ext cx="1157641" cy="705353"/>
          </a:xfrm>
          <a:prstGeom prst="rect">
            <a:avLst/>
          </a:prstGeom>
        </p:spPr>
      </p:pic>
      <p:sp>
        <p:nvSpPr>
          <p:cNvPr id="4" name="Text Box 10">
            <a:extLst>
              <a:ext uri="{FF2B5EF4-FFF2-40B4-BE49-F238E27FC236}">
                <a16:creationId xmlns:a16="http://schemas.microsoft.com/office/drawing/2014/main" id="{60826375-39DB-584D-2E49-D77A31E4F76B}"/>
              </a:ext>
            </a:extLst>
          </p:cNvPr>
          <p:cNvSpPr txBox="1">
            <a:spLocks noChangeArrowheads="1"/>
          </p:cNvSpPr>
          <p:nvPr/>
        </p:nvSpPr>
        <p:spPr bwMode="auto">
          <a:xfrm>
            <a:off x="2609602" y="166594"/>
            <a:ext cx="2160587" cy="261610"/>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100" spc="200" dirty="0">
                <a:solidFill>
                  <a:srgbClr val="BAB78A"/>
                </a:solidFill>
                <a:latin typeface="アプリ明朝" panose="02000600000000000000" pitchFamily="50" charset="-128"/>
                <a:ea typeface="アプリ明朝" panose="02000600000000000000" pitchFamily="50" charset="-128"/>
              </a:rPr>
              <a:t>Quality</a:t>
            </a:r>
          </a:p>
        </p:txBody>
      </p:sp>
      <p:sp>
        <p:nvSpPr>
          <p:cNvPr id="5" name="Text Box 10">
            <a:extLst>
              <a:ext uri="{FF2B5EF4-FFF2-40B4-BE49-F238E27FC236}">
                <a16:creationId xmlns:a16="http://schemas.microsoft.com/office/drawing/2014/main" id="{3E80E640-4F2C-6576-533F-5E2919A0FF48}"/>
              </a:ext>
            </a:extLst>
          </p:cNvPr>
          <p:cNvSpPr txBox="1">
            <a:spLocks noChangeArrowheads="1"/>
          </p:cNvSpPr>
          <p:nvPr/>
        </p:nvSpPr>
        <p:spPr bwMode="auto">
          <a:xfrm>
            <a:off x="3473698" y="107429"/>
            <a:ext cx="7218115" cy="369332"/>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800" spc="200" dirty="0">
                <a:solidFill>
                  <a:srgbClr val="E2E5C4"/>
                </a:solidFill>
                <a:latin typeface="アプリ明朝" panose="02000600000000000000" pitchFamily="50" charset="-128"/>
                <a:ea typeface="アプリ明朝" panose="02000600000000000000" pitchFamily="50" charset="-128"/>
              </a:rPr>
              <a:t>- </a:t>
            </a:r>
            <a:r>
              <a:rPr lang="ja-JP" altLang="en-US" sz="1800" spc="200" dirty="0">
                <a:solidFill>
                  <a:srgbClr val="E2E5C4"/>
                </a:solidFill>
                <a:latin typeface="アプリ明朝" panose="02000600000000000000" pitchFamily="50" charset="-128"/>
                <a:ea typeface="アプリ明朝" panose="02000600000000000000" pitchFamily="50" charset="-128"/>
              </a:rPr>
              <a:t>クオリティマネジメント</a:t>
            </a:r>
          </a:p>
        </p:txBody>
      </p:sp>
      <p:sp>
        <p:nvSpPr>
          <p:cNvPr id="9" name="テキスト ボックス 8">
            <a:extLst>
              <a:ext uri="{FF2B5EF4-FFF2-40B4-BE49-F238E27FC236}">
                <a16:creationId xmlns:a16="http://schemas.microsoft.com/office/drawing/2014/main" id="{D68A7A9F-0B5A-153F-A7AC-044AE7D25735}"/>
              </a:ext>
            </a:extLst>
          </p:cNvPr>
          <p:cNvSpPr txBox="1"/>
          <p:nvPr/>
        </p:nvSpPr>
        <p:spPr>
          <a:xfrm>
            <a:off x="3185666" y="839962"/>
            <a:ext cx="6912768" cy="851643"/>
          </a:xfrm>
          <a:prstGeom prst="rect">
            <a:avLst/>
          </a:prstGeom>
          <a:noFill/>
        </p:spPr>
        <p:txBody>
          <a:bodyPr wrap="square" rtlCol="0">
            <a:spAutoFit/>
          </a:bodyPr>
          <a:lstStyle/>
          <a:p>
            <a:pPr>
              <a:lnSpc>
                <a:spcPct val="150000"/>
              </a:lnSpc>
            </a:pPr>
            <a:r>
              <a:rPr lang="ja-JP" altLang="en-US" sz="1400" dirty="0">
                <a:solidFill>
                  <a:srgbClr val="3F0C1B"/>
                </a:solidFill>
                <a:effectLst/>
                <a:latin typeface="アプリ明朝" panose="02000600000000000000" pitchFamily="50" charset="-128"/>
                <a:ea typeface="アプリ明朝" panose="02000600000000000000" pitchFamily="50" charset="-128"/>
              </a:rPr>
              <a:t>常にワンランク上のサービスを提供するために</a:t>
            </a:r>
            <a:endParaRPr lang="en-US" altLang="ja-JP" sz="1400" dirty="0">
              <a:solidFill>
                <a:srgbClr val="3F0C1B"/>
              </a:solidFill>
              <a:effectLst/>
              <a:latin typeface="アプリ明朝" panose="02000600000000000000" pitchFamily="50" charset="-128"/>
              <a:ea typeface="アプリ明朝" panose="02000600000000000000" pitchFamily="50" charset="-128"/>
            </a:endParaRPr>
          </a:p>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品質管理のためのモニタリング活動や業務の標準化、各種マニュアルの整備などを実施することにより、</a:t>
            </a:r>
          </a:p>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サービス品質の維持・向上を図っています。 </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sp>
        <p:nvSpPr>
          <p:cNvPr id="12" name="テキスト ボックス 11">
            <a:extLst>
              <a:ext uri="{FF2B5EF4-FFF2-40B4-BE49-F238E27FC236}">
                <a16:creationId xmlns:a16="http://schemas.microsoft.com/office/drawing/2014/main" id="{D03F47AB-2082-33CD-760A-1B777FB8CED7}"/>
              </a:ext>
              <a:ext uri="{C183D7F6-B498-43B3-948B-1728B52AA6E4}">
                <adec:decorative xmlns:adec="http://schemas.microsoft.com/office/drawing/2017/decorative" val="0"/>
              </a:ext>
            </a:extLst>
          </p:cNvPr>
          <p:cNvSpPr txBox="1"/>
          <p:nvPr/>
        </p:nvSpPr>
        <p:spPr>
          <a:xfrm>
            <a:off x="977533" y="2337193"/>
            <a:ext cx="4271191" cy="276999"/>
          </a:xfrm>
          <a:prstGeom prst="rect">
            <a:avLst/>
          </a:prstGeom>
          <a:solidFill>
            <a:srgbClr val="5A1025"/>
          </a:solidFill>
          <a:ln>
            <a:solidFill>
              <a:srgbClr val="5A1025"/>
            </a:solidFill>
          </a:ln>
        </p:spPr>
        <p:txBody>
          <a:bodyPr wrap="square">
            <a:spAutoFit/>
          </a:bodyPr>
          <a:lstStyle/>
          <a:p>
            <a:pPr algn="ctr"/>
            <a:r>
              <a:rPr lang="ja-JP" altLang="en-US" sz="1200" dirty="0">
                <a:solidFill>
                  <a:srgbClr val="FFFFFF"/>
                </a:solidFill>
                <a:latin typeface="アプリ明朝" panose="02000600000000000000" pitchFamily="50" charset="-128"/>
                <a:ea typeface="アプリ明朝" panose="02000600000000000000" pitchFamily="50" charset="-128"/>
              </a:rPr>
              <a:t>応対品位チェック</a:t>
            </a:r>
          </a:p>
        </p:txBody>
      </p:sp>
      <p:sp>
        <p:nvSpPr>
          <p:cNvPr id="13" name="テキスト ボックス 12">
            <a:extLst>
              <a:ext uri="{FF2B5EF4-FFF2-40B4-BE49-F238E27FC236}">
                <a16:creationId xmlns:a16="http://schemas.microsoft.com/office/drawing/2014/main" id="{E9E72EE6-3617-8DFF-5F39-B0BD86240655}"/>
              </a:ext>
              <a:ext uri="{C183D7F6-B498-43B3-948B-1728B52AA6E4}">
                <adec:decorative xmlns:adec="http://schemas.microsoft.com/office/drawing/2017/decorative" val="0"/>
              </a:ext>
            </a:extLst>
          </p:cNvPr>
          <p:cNvSpPr txBox="1"/>
          <p:nvPr/>
        </p:nvSpPr>
        <p:spPr>
          <a:xfrm>
            <a:off x="5542736" y="2337193"/>
            <a:ext cx="4248471" cy="276999"/>
          </a:xfrm>
          <a:prstGeom prst="rect">
            <a:avLst/>
          </a:prstGeom>
          <a:solidFill>
            <a:srgbClr val="5A1025"/>
          </a:solidFill>
          <a:ln>
            <a:solidFill>
              <a:srgbClr val="5A1025"/>
            </a:solidFill>
          </a:ln>
        </p:spPr>
        <p:txBody>
          <a:bodyPr wrap="square">
            <a:spAutoFit/>
          </a:bodyPr>
          <a:lstStyle/>
          <a:p>
            <a:pPr algn="ctr"/>
            <a:r>
              <a:rPr lang="ja-JP" altLang="en-US" sz="1200" dirty="0">
                <a:solidFill>
                  <a:srgbClr val="FFFFFF"/>
                </a:solidFill>
                <a:latin typeface="アプリ明朝" panose="02000600000000000000" pitchFamily="50" charset="-128"/>
                <a:ea typeface="アプリ明朝" panose="02000600000000000000" pitchFamily="50" charset="-128"/>
              </a:rPr>
              <a:t>アピアランスチェック</a:t>
            </a:r>
          </a:p>
        </p:txBody>
      </p:sp>
      <p:pic>
        <p:nvPicPr>
          <p:cNvPr id="8" name="図 7" descr="電話をしている女性&#10;&#10;低い精度で">
            <a:extLst>
              <a:ext uri="{FF2B5EF4-FFF2-40B4-BE49-F238E27FC236}">
                <a16:creationId xmlns:a16="http://schemas.microsoft.com/office/drawing/2014/main" id="{454C2B5B-B064-9FA4-8F8B-E46B2E8C98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4804" y="3681681"/>
            <a:ext cx="1205552" cy="734545"/>
          </a:xfrm>
          <a:prstGeom prst="rect">
            <a:avLst/>
          </a:prstGeom>
        </p:spPr>
      </p:pic>
      <p:pic>
        <p:nvPicPr>
          <p:cNvPr id="14" name="図 13" descr="スーツを着た男性">
            <a:extLst>
              <a:ext uri="{FF2B5EF4-FFF2-40B4-BE49-F238E27FC236}">
                <a16:creationId xmlns:a16="http://schemas.microsoft.com/office/drawing/2014/main" id="{EED26C8C-DE9F-A5BA-217F-1301D6E51A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6107" y="5355302"/>
            <a:ext cx="1224134" cy="745868"/>
          </a:xfrm>
          <a:prstGeom prst="rect">
            <a:avLst/>
          </a:prstGeom>
        </p:spPr>
      </p:pic>
      <p:sp>
        <p:nvSpPr>
          <p:cNvPr id="19" name="テキスト ボックス 18">
            <a:extLst>
              <a:ext uri="{FF2B5EF4-FFF2-40B4-BE49-F238E27FC236}">
                <a16:creationId xmlns:a16="http://schemas.microsoft.com/office/drawing/2014/main" id="{07E9F74B-D51A-40D1-B7BF-677AB96AA1C2}"/>
              </a:ext>
            </a:extLst>
          </p:cNvPr>
          <p:cNvSpPr txBox="1"/>
          <p:nvPr/>
        </p:nvSpPr>
        <p:spPr>
          <a:xfrm>
            <a:off x="977533" y="2662471"/>
            <a:ext cx="4271192" cy="541302"/>
          </a:xfrm>
          <a:prstGeom prst="rect">
            <a:avLst/>
          </a:prstGeom>
          <a:noFill/>
        </p:spPr>
        <p:txBody>
          <a:bodyPr wrap="square" lIns="36000" rIns="36000" spcCol="144000" rtlCol="0">
            <a:spAutoFit/>
          </a:bodyPr>
          <a:lstStyle/>
          <a:p>
            <a:pPr>
              <a:lnSpc>
                <a:spcPts val="1200"/>
              </a:lnSpc>
            </a:pPr>
            <a:r>
              <a:rPr lang="ja-JP" altLang="en-US" sz="800" b="0" dirty="0">
                <a:solidFill>
                  <a:srgbClr val="3F0C1B"/>
                </a:solidFill>
                <a:effectLst/>
                <a:latin typeface="アプリ明朝" panose="02000600000000000000" pitchFamily="50" charset="-128"/>
                <a:ea typeface="アプリ明朝" panose="02000600000000000000" pitchFamily="50" charset="-128"/>
              </a:rPr>
              <a:t>私たちは、「解決のスピード」だけでなく、「三井にふさわしい応対品位」を目指しています。 そのため、以下のような取り組みによって、お客様の日々のご相談やご不安に対し、丁寧な傾聴と正確かつ迅速な応対における質を高め、「暮らしの安心」を提供しています。 </a:t>
            </a:r>
            <a:endParaRPr kumimoji="1" lang="ja-JP" altLang="en-US" sz="800" b="0" dirty="0">
              <a:solidFill>
                <a:srgbClr val="3F0C1B"/>
              </a:solidFill>
              <a:latin typeface="アプリ明朝" panose="02000600000000000000" pitchFamily="50" charset="-128"/>
              <a:ea typeface="アプリ明朝" panose="02000600000000000000" pitchFamily="50" charset="-128"/>
            </a:endParaRPr>
          </a:p>
        </p:txBody>
      </p:sp>
      <p:sp>
        <p:nvSpPr>
          <p:cNvPr id="20" name="テキスト ボックス 19">
            <a:extLst>
              <a:ext uri="{FF2B5EF4-FFF2-40B4-BE49-F238E27FC236}">
                <a16:creationId xmlns:a16="http://schemas.microsoft.com/office/drawing/2014/main" id="{F6F7382B-D07C-A6F3-930A-A2E8DE520804}"/>
              </a:ext>
            </a:extLst>
          </p:cNvPr>
          <p:cNvSpPr txBox="1"/>
          <p:nvPr/>
        </p:nvSpPr>
        <p:spPr>
          <a:xfrm>
            <a:off x="977532" y="3598575"/>
            <a:ext cx="2967412" cy="695190"/>
          </a:xfrm>
          <a:prstGeom prst="rect">
            <a:avLst/>
          </a:prstGeom>
          <a:noFill/>
        </p:spPr>
        <p:txBody>
          <a:bodyPr wrap="square" lIns="36000" rIns="36000" spcCol="144000" rtlCol="0">
            <a:spAutoFit/>
          </a:bodyPr>
          <a:lstStyle/>
          <a:p>
            <a:pPr>
              <a:lnSpc>
                <a:spcPts val="1200"/>
              </a:lnSpc>
            </a:pPr>
            <a:r>
              <a:rPr lang="ja-JP" altLang="en-US" sz="800" b="0" dirty="0">
                <a:solidFill>
                  <a:srgbClr val="3F0C1B"/>
                </a:solidFill>
                <a:effectLst/>
                <a:latin typeface="アプリ明朝" panose="02000600000000000000" pitchFamily="50" charset="-128"/>
                <a:ea typeface="アプリ明朝" panose="02000600000000000000" pitchFamily="50" charset="-128"/>
              </a:rPr>
              <a:t>コンタクトセンターでの電話対応は録音されており、実際の応対のチェックができるようになっています。 本内容は、以下の場面で社員育成のために活用されており、よりお客様に寄り添った丁寧な応対につなげています。</a:t>
            </a:r>
          </a:p>
        </p:txBody>
      </p:sp>
      <p:sp>
        <p:nvSpPr>
          <p:cNvPr id="21" name="テキスト ボックス 20">
            <a:extLst>
              <a:ext uri="{FF2B5EF4-FFF2-40B4-BE49-F238E27FC236}">
                <a16:creationId xmlns:a16="http://schemas.microsoft.com/office/drawing/2014/main" id="{07A24501-B84A-EF84-7876-D090E07E60EE}"/>
              </a:ext>
            </a:extLst>
          </p:cNvPr>
          <p:cNvSpPr txBox="1"/>
          <p:nvPr/>
        </p:nvSpPr>
        <p:spPr>
          <a:xfrm>
            <a:off x="1005799" y="4318655"/>
            <a:ext cx="4242925" cy="541302"/>
          </a:xfrm>
          <a:prstGeom prst="rect">
            <a:avLst/>
          </a:prstGeom>
          <a:noFill/>
        </p:spPr>
        <p:txBody>
          <a:bodyPr wrap="square" lIns="36000" rIns="36000" spcCol="144000" rtlCol="0">
            <a:spAutoFit/>
          </a:bodyPr>
          <a:lstStyle/>
          <a:p>
            <a:pPr>
              <a:lnSpc>
                <a:spcPts val="1200"/>
              </a:lnSpc>
            </a:pPr>
            <a:r>
              <a:rPr lang="ja-JP" altLang="en-US" sz="800" b="0" dirty="0">
                <a:solidFill>
                  <a:srgbClr val="3F0C1B"/>
                </a:solidFill>
                <a:effectLst/>
                <a:latin typeface="アプリ明朝" panose="02000600000000000000" pitchFamily="50" charset="-128"/>
                <a:ea typeface="アプリ明朝" panose="02000600000000000000" pitchFamily="50" charset="-128"/>
              </a:rPr>
              <a:t>① 自身の声を客観的に確認し、振り返るセルフチェック</a:t>
            </a:r>
          </a:p>
          <a:p>
            <a:pPr>
              <a:lnSpc>
                <a:spcPts val="1200"/>
              </a:lnSpc>
            </a:pPr>
            <a:r>
              <a:rPr lang="ja-JP" altLang="en-US" sz="800" b="0" dirty="0">
                <a:solidFill>
                  <a:srgbClr val="3F0C1B"/>
                </a:solidFill>
                <a:effectLst/>
                <a:latin typeface="アプリ明朝" panose="02000600000000000000" pitchFamily="50" charset="-128"/>
                <a:ea typeface="アプリ明朝" panose="02000600000000000000" pitchFamily="50" charset="-128"/>
              </a:rPr>
              <a:t>② 指導担当者のチェック・指導等による窓口担当者の育成</a:t>
            </a:r>
          </a:p>
          <a:p>
            <a:pPr>
              <a:lnSpc>
                <a:spcPts val="1200"/>
              </a:lnSpc>
            </a:pPr>
            <a:r>
              <a:rPr lang="ja-JP" altLang="en-US" sz="800" b="0" dirty="0">
                <a:solidFill>
                  <a:srgbClr val="3F0C1B"/>
                </a:solidFill>
                <a:effectLst/>
                <a:latin typeface="アプリ明朝" panose="02000600000000000000" pitchFamily="50" charset="-128"/>
                <a:ea typeface="アプリ明朝" panose="02000600000000000000" pitchFamily="50" charset="-128"/>
              </a:rPr>
              <a:t>③ 委託者による応対品位チェック結果に基づく部門内育成への活用</a:t>
            </a:r>
          </a:p>
        </p:txBody>
      </p:sp>
      <p:sp>
        <p:nvSpPr>
          <p:cNvPr id="24" name="テキスト ボックス 23">
            <a:extLst>
              <a:ext uri="{FF2B5EF4-FFF2-40B4-BE49-F238E27FC236}">
                <a16:creationId xmlns:a16="http://schemas.microsoft.com/office/drawing/2014/main" id="{3CE93308-1993-8413-47D9-B93BE3B726C5}"/>
              </a:ext>
              <a:ext uri="{C183D7F6-B498-43B3-948B-1728B52AA6E4}">
                <adec:decorative xmlns:adec="http://schemas.microsoft.com/office/drawing/2017/decorative" val="0"/>
              </a:ext>
            </a:extLst>
          </p:cNvPr>
          <p:cNvSpPr txBox="1"/>
          <p:nvPr/>
        </p:nvSpPr>
        <p:spPr>
          <a:xfrm>
            <a:off x="977533" y="3310543"/>
            <a:ext cx="2022201" cy="246221"/>
          </a:xfrm>
          <a:prstGeom prst="rect">
            <a:avLst/>
          </a:prstGeom>
          <a:noFill/>
          <a:ln>
            <a:solidFill>
              <a:srgbClr val="3F0C1B"/>
            </a:solidFill>
          </a:ln>
        </p:spPr>
        <p:txBody>
          <a:bodyPr wrap="square">
            <a:spAutoFit/>
          </a:bodyPr>
          <a:lstStyle/>
          <a:p>
            <a:pPr algn="ctr"/>
            <a:r>
              <a:rPr lang="ja-JP" altLang="en-US" sz="1000" dirty="0">
                <a:solidFill>
                  <a:srgbClr val="5A1025"/>
                </a:solidFill>
                <a:latin typeface="アプリ明朝" panose="02000600000000000000" pitchFamily="50" charset="-128"/>
                <a:ea typeface="アプリ明朝" panose="02000600000000000000" pitchFamily="50" charset="-128"/>
              </a:rPr>
              <a:t>自部門内で応対品位チェック</a:t>
            </a:r>
          </a:p>
        </p:txBody>
      </p:sp>
      <p:sp>
        <p:nvSpPr>
          <p:cNvPr id="25" name="テキスト ボックス 24">
            <a:extLst>
              <a:ext uri="{FF2B5EF4-FFF2-40B4-BE49-F238E27FC236}">
                <a16:creationId xmlns:a16="http://schemas.microsoft.com/office/drawing/2014/main" id="{98069A99-1DD1-17D8-3C3D-6F05D32112E3}"/>
              </a:ext>
            </a:extLst>
          </p:cNvPr>
          <p:cNvSpPr txBox="1"/>
          <p:nvPr/>
        </p:nvSpPr>
        <p:spPr>
          <a:xfrm>
            <a:off x="977531" y="5281325"/>
            <a:ext cx="2967413" cy="849079"/>
          </a:xfrm>
          <a:prstGeom prst="rect">
            <a:avLst/>
          </a:prstGeom>
          <a:noFill/>
        </p:spPr>
        <p:txBody>
          <a:bodyPr wrap="square" lIns="36000" rIns="36000" spcCol="144000" rtlCol="0">
            <a:spAutoFit/>
          </a:bodyPr>
          <a:lstStyle/>
          <a:p>
            <a:pPr>
              <a:lnSpc>
                <a:spcPts val="1200"/>
              </a:lnSpc>
            </a:pPr>
            <a:r>
              <a:rPr lang="ja-JP" altLang="en-US" sz="800" b="0" dirty="0">
                <a:solidFill>
                  <a:srgbClr val="3F0C1B"/>
                </a:solidFill>
                <a:effectLst/>
                <a:latin typeface="アプリ明朝" panose="02000600000000000000" pitchFamily="50" charset="-128"/>
                <a:ea typeface="アプリ明朝" panose="02000600000000000000" pitchFamily="50" charset="-128"/>
              </a:rPr>
              <a:t>定期的に、外部機関による応対品位のチェックも行っています。 自部門内での応対品位チェックだけでは、繁閑や入社歴等の条件を勘案して甘くなりがちなため、 純粋にお客様目線での応対品位チェックを実施し、内部と外部からの多面的な育成によって、サービス品質の向上につなげています。</a:t>
            </a:r>
          </a:p>
        </p:txBody>
      </p:sp>
      <p:sp>
        <p:nvSpPr>
          <p:cNvPr id="27" name="テキスト ボックス 26">
            <a:extLst>
              <a:ext uri="{FF2B5EF4-FFF2-40B4-BE49-F238E27FC236}">
                <a16:creationId xmlns:a16="http://schemas.microsoft.com/office/drawing/2014/main" id="{F57E64B3-FA53-0F3C-DE08-D15F279F9159}"/>
              </a:ext>
              <a:ext uri="{C183D7F6-B498-43B3-948B-1728B52AA6E4}">
                <adec:decorative xmlns:adec="http://schemas.microsoft.com/office/drawing/2017/decorative" val="0"/>
              </a:ext>
            </a:extLst>
          </p:cNvPr>
          <p:cNvSpPr txBox="1"/>
          <p:nvPr/>
        </p:nvSpPr>
        <p:spPr>
          <a:xfrm>
            <a:off x="977533" y="5003973"/>
            <a:ext cx="2022201" cy="246221"/>
          </a:xfrm>
          <a:prstGeom prst="rect">
            <a:avLst/>
          </a:prstGeom>
          <a:noFill/>
          <a:ln>
            <a:solidFill>
              <a:srgbClr val="3F0C1B"/>
            </a:solidFill>
          </a:ln>
        </p:spPr>
        <p:txBody>
          <a:bodyPr wrap="square">
            <a:spAutoFit/>
          </a:bodyPr>
          <a:lstStyle/>
          <a:p>
            <a:pPr algn="ctr"/>
            <a:r>
              <a:rPr lang="ja-JP" altLang="en-US" sz="1000" dirty="0">
                <a:solidFill>
                  <a:srgbClr val="5A1025"/>
                </a:solidFill>
                <a:latin typeface="アプリ明朝" panose="02000600000000000000" pitchFamily="50" charset="-128"/>
                <a:ea typeface="アプリ明朝" panose="02000600000000000000" pitchFamily="50" charset="-128"/>
              </a:rPr>
              <a:t>自部門内で応対品位チェック</a:t>
            </a:r>
          </a:p>
        </p:txBody>
      </p:sp>
      <p:sp>
        <p:nvSpPr>
          <p:cNvPr id="23" name="テキスト ボックス 22">
            <a:extLst>
              <a:ext uri="{FF2B5EF4-FFF2-40B4-BE49-F238E27FC236}">
                <a16:creationId xmlns:a16="http://schemas.microsoft.com/office/drawing/2014/main" id="{582B5B0F-2B89-98A8-51E4-82F4F4B4349B}"/>
              </a:ext>
            </a:extLst>
          </p:cNvPr>
          <p:cNvSpPr txBox="1"/>
          <p:nvPr/>
        </p:nvSpPr>
        <p:spPr>
          <a:xfrm>
            <a:off x="5539211" y="2662471"/>
            <a:ext cx="4271191" cy="541302"/>
          </a:xfrm>
          <a:prstGeom prst="rect">
            <a:avLst/>
          </a:prstGeom>
          <a:noFill/>
        </p:spPr>
        <p:txBody>
          <a:bodyPr wrap="square" lIns="36000" rIns="36000" spcCol="144000" rtlCol="0">
            <a:spAutoFit/>
          </a:bodyPr>
          <a:lstStyle/>
          <a:p>
            <a:pPr>
              <a:lnSpc>
                <a:spcPts val="1200"/>
              </a:lnSpc>
            </a:pPr>
            <a:r>
              <a:rPr lang="ja-JP" altLang="en-US" sz="800" b="0" dirty="0">
                <a:solidFill>
                  <a:srgbClr val="3F0C1B"/>
                </a:solidFill>
                <a:effectLst/>
                <a:latin typeface="アプリ明朝" panose="02000600000000000000" pitchFamily="50" charset="-128"/>
                <a:ea typeface="アプリ明朝" panose="02000600000000000000" pitchFamily="50" charset="-128"/>
              </a:rPr>
              <a:t>高品質なサービスの提供者として、誰からも好感を持たれ、清潔感・機能性・調和を備えた身だしなみや、 相手に好印象を与える立ち居振る舞いは、サービスの基本であり、その徹底が重要と考えています。 </a:t>
            </a:r>
            <a:endParaRPr kumimoji="1" lang="ja-JP" altLang="en-US" sz="800" b="0" dirty="0">
              <a:solidFill>
                <a:srgbClr val="3F0C1B"/>
              </a:solidFill>
              <a:latin typeface="アプリ明朝" panose="02000600000000000000" pitchFamily="50" charset="-128"/>
              <a:ea typeface="アプリ明朝" panose="02000600000000000000" pitchFamily="50" charset="-128"/>
            </a:endParaRPr>
          </a:p>
        </p:txBody>
      </p:sp>
      <p:sp>
        <p:nvSpPr>
          <p:cNvPr id="26" name="テキスト ボックス 25">
            <a:extLst>
              <a:ext uri="{FF2B5EF4-FFF2-40B4-BE49-F238E27FC236}">
                <a16:creationId xmlns:a16="http://schemas.microsoft.com/office/drawing/2014/main" id="{F89FD864-A0B8-B571-0051-E4473F9D8812}"/>
              </a:ext>
            </a:extLst>
          </p:cNvPr>
          <p:cNvSpPr txBox="1"/>
          <p:nvPr/>
        </p:nvSpPr>
        <p:spPr>
          <a:xfrm>
            <a:off x="5548715" y="3598575"/>
            <a:ext cx="4242492" cy="387415"/>
          </a:xfrm>
          <a:prstGeom prst="rect">
            <a:avLst/>
          </a:prstGeom>
          <a:noFill/>
        </p:spPr>
        <p:txBody>
          <a:bodyPr wrap="square" lIns="36000" rIns="36000" spcCol="144000" rtlCol="0">
            <a:spAutoFit/>
          </a:bodyPr>
          <a:lstStyle/>
          <a:p>
            <a:pPr>
              <a:lnSpc>
                <a:spcPts val="1200"/>
              </a:lnSpc>
            </a:pPr>
            <a:r>
              <a:rPr lang="ja-JP" altLang="en-US" sz="800" b="0" dirty="0">
                <a:solidFill>
                  <a:srgbClr val="3F0C1B"/>
                </a:solidFill>
                <a:effectLst/>
                <a:latin typeface="アプリ明朝" panose="02000600000000000000" pitchFamily="50" charset="-128"/>
                <a:ea typeface="アプリ明朝" panose="02000600000000000000" pitchFamily="50" charset="-128"/>
              </a:rPr>
              <a:t> 高品質なサービスの提供者としてふさわしい「身だしなみ」や「立ち居振る舞い」についての品質基準を定めています。</a:t>
            </a:r>
          </a:p>
        </p:txBody>
      </p:sp>
      <p:sp>
        <p:nvSpPr>
          <p:cNvPr id="29" name="テキスト ボックス 28">
            <a:extLst>
              <a:ext uri="{FF2B5EF4-FFF2-40B4-BE49-F238E27FC236}">
                <a16:creationId xmlns:a16="http://schemas.microsoft.com/office/drawing/2014/main" id="{008C359D-2423-FD67-9B7C-6D73A09BDD3A}"/>
              </a:ext>
              <a:ext uri="{C183D7F6-B498-43B3-948B-1728B52AA6E4}">
                <adec:decorative xmlns:adec="http://schemas.microsoft.com/office/drawing/2017/decorative" val="0"/>
              </a:ext>
            </a:extLst>
          </p:cNvPr>
          <p:cNvSpPr txBox="1"/>
          <p:nvPr/>
        </p:nvSpPr>
        <p:spPr>
          <a:xfrm>
            <a:off x="5542736" y="3310543"/>
            <a:ext cx="2022201" cy="246221"/>
          </a:xfrm>
          <a:prstGeom prst="rect">
            <a:avLst/>
          </a:prstGeom>
          <a:noFill/>
          <a:ln>
            <a:solidFill>
              <a:srgbClr val="3F0C1B"/>
            </a:solidFill>
          </a:ln>
        </p:spPr>
        <p:txBody>
          <a:bodyPr wrap="square">
            <a:spAutoFit/>
          </a:bodyPr>
          <a:lstStyle/>
          <a:p>
            <a:pPr algn="ctr"/>
            <a:r>
              <a:rPr lang="ja-JP" altLang="en-US" sz="1000" dirty="0">
                <a:solidFill>
                  <a:srgbClr val="5A1025"/>
                </a:solidFill>
                <a:latin typeface="アプリ明朝" panose="02000600000000000000" pitchFamily="50" charset="-128"/>
                <a:ea typeface="アプリ明朝" panose="02000600000000000000" pitchFamily="50" charset="-128"/>
              </a:rPr>
              <a:t>アピアランス規定</a:t>
            </a:r>
          </a:p>
        </p:txBody>
      </p:sp>
      <p:sp>
        <p:nvSpPr>
          <p:cNvPr id="30" name="テキスト ボックス 29">
            <a:extLst>
              <a:ext uri="{FF2B5EF4-FFF2-40B4-BE49-F238E27FC236}">
                <a16:creationId xmlns:a16="http://schemas.microsoft.com/office/drawing/2014/main" id="{6CEA4890-E2AE-CBA2-25E6-F067C94C3C6C}"/>
              </a:ext>
            </a:extLst>
          </p:cNvPr>
          <p:cNvSpPr txBox="1"/>
          <p:nvPr/>
        </p:nvSpPr>
        <p:spPr>
          <a:xfrm>
            <a:off x="5549058" y="4413625"/>
            <a:ext cx="2999683" cy="541302"/>
          </a:xfrm>
          <a:prstGeom prst="rect">
            <a:avLst/>
          </a:prstGeom>
          <a:noFill/>
        </p:spPr>
        <p:txBody>
          <a:bodyPr wrap="square" lIns="36000" rIns="36000" spcCol="144000" rtlCol="0">
            <a:spAutoFit/>
          </a:bodyPr>
          <a:lstStyle/>
          <a:p>
            <a:pPr algn="just">
              <a:lnSpc>
                <a:spcPts val="1200"/>
              </a:lnSpc>
            </a:pPr>
            <a:r>
              <a:rPr lang="ja-JP" altLang="en-US" sz="800" b="0" dirty="0">
                <a:solidFill>
                  <a:srgbClr val="3F0C1B"/>
                </a:solidFill>
                <a:effectLst/>
                <a:latin typeface="アプリ明朝" panose="02000600000000000000" pitchFamily="50" charset="-128"/>
                <a:ea typeface="アプリ明朝" panose="02000600000000000000" pitchFamily="50" charset="-128"/>
              </a:rPr>
              <a:t>各部署からアピアランス担当者を選出し、手本となる基準を習得するとともに、 各部署での浸透・定着、チェック活動を企画し実施しています。 </a:t>
            </a:r>
          </a:p>
        </p:txBody>
      </p:sp>
      <p:sp>
        <p:nvSpPr>
          <p:cNvPr id="31" name="テキスト ボックス 30">
            <a:extLst>
              <a:ext uri="{FF2B5EF4-FFF2-40B4-BE49-F238E27FC236}">
                <a16:creationId xmlns:a16="http://schemas.microsoft.com/office/drawing/2014/main" id="{E8F1B450-3A68-8355-5270-AEF3BAAAC319}"/>
              </a:ext>
              <a:ext uri="{C183D7F6-B498-43B3-948B-1728B52AA6E4}">
                <adec:decorative xmlns:adec="http://schemas.microsoft.com/office/drawing/2017/decorative" val="0"/>
              </a:ext>
            </a:extLst>
          </p:cNvPr>
          <p:cNvSpPr txBox="1"/>
          <p:nvPr/>
        </p:nvSpPr>
        <p:spPr>
          <a:xfrm>
            <a:off x="5542736" y="4136273"/>
            <a:ext cx="2022201" cy="246221"/>
          </a:xfrm>
          <a:prstGeom prst="rect">
            <a:avLst/>
          </a:prstGeom>
          <a:noFill/>
          <a:ln>
            <a:solidFill>
              <a:srgbClr val="3F0C1B"/>
            </a:solidFill>
          </a:ln>
        </p:spPr>
        <p:txBody>
          <a:bodyPr wrap="square">
            <a:spAutoFit/>
          </a:bodyPr>
          <a:lstStyle/>
          <a:p>
            <a:pPr algn="ctr"/>
            <a:r>
              <a:rPr lang="ja-JP" altLang="en-US" sz="1000" dirty="0">
                <a:solidFill>
                  <a:srgbClr val="5A1025"/>
                </a:solidFill>
                <a:latin typeface="アプリ明朝" panose="02000600000000000000" pitchFamily="50" charset="-128"/>
                <a:ea typeface="アプリ明朝" panose="02000600000000000000" pitchFamily="50" charset="-128"/>
              </a:rPr>
              <a:t>アピアランス向上委員会の運営</a:t>
            </a:r>
          </a:p>
        </p:txBody>
      </p:sp>
      <p:sp>
        <p:nvSpPr>
          <p:cNvPr id="33" name="テキスト ボックス 32">
            <a:extLst>
              <a:ext uri="{FF2B5EF4-FFF2-40B4-BE49-F238E27FC236}">
                <a16:creationId xmlns:a16="http://schemas.microsoft.com/office/drawing/2014/main" id="{5E7732DE-B41D-7605-1B55-8BDF0CA0A8B6}"/>
              </a:ext>
            </a:extLst>
          </p:cNvPr>
          <p:cNvSpPr txBox="1"/>
          <p:nvPr/>
        </p:nvSpPr>
        <p:spPr>
          <a:xfrm>
            <a:off x="5547082" y="5458983"/>
            <a:ext cx="3026815" cy="695190"/>
          </a:xfrm>
          <a:prstGeom prst="rect">
            <a:avLst/>
          </a:prstGeom>
          <a:noFill/>
        </p:spPr>
        <p:txBody>
          <a:bodyPr wrap="square" lIns="36000" rIns="36000" spcCol="144000" rtlCol="0">
            <a:spAutoFit/>
          </a:bodyPr>
          <a:lstStyle/>
          <a:p>
            <a:pPr algn="just">
              <a:lnSpc>
                <a:spcPts val="1200"/>
              </a:lnSpc>
            </a:pPr>
            <a:r>
              <a:rPr lang="ja-JP" altLang="en-US" sz="800" b="0" dirty="0">
                <a:solidFill>
                  <a:srgbClr val="3F0C1B"/>
                </a:solidFill>
                <a:effectLst/>
                <a:latin typeface="アプリ明朝" panose="02000600000000000000" pitchFamily="50" charset="-128"/>
                <a:ea typeface="アプリ明朝" panose="02000600000000000000" pitchFamily="50" charset="-128"/>
              </a:rPr>
              <a:t>ブリーフィング時など、日常的にスタッフ同士が顔を合わせる機会に、お互いの身だしなみや立ち居振る舞いをチェックします。 また、他部署の社員が定期的に客観的視点でチェックを実施し、多面的育成によるサービス品質の向上につなげています。 </a:t>
            </a:r>
          </a:p>
        </p:txBody>
      </p:sp>
      <p:sp>
        <p:nvSpPr>
          <p:cNvPr id="34" name="テキスト ボックス 33">
            <a:extLst>
              <a:ext uri="{FF2B5EF4-FFF2-40B4-BE49-F238E27FC236}">
                <a16:creationId xmlns:a16="http://schemas.microsoft.com/office/drawing/2014/main" id="{5A77DC96-4D40-EA87-1567-90DD78963B66}"/>
              </a:ext>
              <a:ext uri="{C183D7F6-B498-43B3-948B-1728B52AA6E4}">
                <adec:decorative xmlns:adec="http://schemas.microsoft.com/office/drawing/2017/decorative" val="0"/>
              </a:ext>
            </a:extLst>
          </p:cNvPr>
          <p:cNvSpPr txBox="1"/>
          <p:nvPr/>
        </p:nvSpPr>
        <p:spPr>
          <a:xfrm>
            <a:off x="5542736" y="5181631"/>
            <a:ext cx="2022201" cy="246221"/>
          </a:xfrm>
          <a:prstGeom prst="rect">
            <a:avLst/>
          </a:prstGeom>
          <a:noFill/>
          <a:ln>
            <a:solidFill>
              <a:srgbClr val="3F0C1B"/>
            </a:solidFill>
          </a:ln>
        </p:spPr>
        <p:txBody>
          <a:bodyPr wrap="square">
            <a:spAutoFit/>
          </a:bodyPr>
          <a:lstStyle/>
          <a:p>
            <a:pPr algn="ctr"/>
            <a:r>
              <a:rPr lang="ja-JP" altLang="en-US" sz="1000" dirty="0">
                <a:solidFill>
                  <a:srgbClr val="5A1025"/>
                </a:solidFill>
                <a:latin typeface="アプリ明朝" panose="02000600000000000000" pitchFamily="50" charset="-128"/>
                <a:ea typeface="アプリ明朝" panose="02000600000000000000" pitchFamily="50" charset="-128"/>
              </a:rPr>
              <a:t>相互チェック活動</a:t>
            </a:r>
          </a:p>
        </p:txBody>
      </p:sp>
      <p:sp>
        <p:nvSpPr>
          <p:cNvPr id="35" name="テキスト ボックス 34">
            <a:extLst>
              <a:ext uri="{FF2B5EF4-FFF2-40B4-BE49-F238E27FC236}">
                <a16:creationId xmlns:a16="http://schemas.microsoft.com/office/drawing/2014/main" id="{E05C2D6D-6CC3-3E3F-16AA-2E645201CA16}"/>
              </a:ext>
              <a:ext uri="{C183D7F6-B498-43B3-948B-1728B52AA6E4}">
                <adec:decorative xmlns:adec="http://schemas.microsoft.com/office/drawing/2017/decorative" val="0"/>
              </a:ext>
            </a:extLst>
          </p:cNvPr>
          <p:cNvSpPr txBox="1"/>
          <p:nvPr/>
        </p:nvSpPr>
        <p:spPr>
          <a:xfrm>
            <a:off x="977533" y="6365429"/>
            <a:ext cx="8813674" cy="276999"/>
          </a:xfrm>
          <a:prstGeom prst="rect">
            <a:avLst/>
          </a:prstGeom>
          <a:solidFill>
            <a:srgbClr val="5A1025"/>
          </a:solidFill>
          <a:ln>
            <a:solidFill>
              <a:srgbClr val="5A1025"/>
            </a:solidFill>
          </a:ln>
        </p:spPr>
        <p:txBody>
          <a:bodyPr wrap="square">
            <a:spAutoFit/>
          </a:bodyPr>
          <a:lstStyle/>
          <a:p>
            <a:pPr algn="ctr"/>
            <a:r>
              <a:rPr lang="ja-JP" altLang="en-US" sz="1200" dirty="0">
                <a:solidFill>
                  <a:srgbClr val="FFFFFF"/>
                </a:solidFill>
                <a:latin typeface="アプリ明朝" panose="02000600000000000000" pitchFamily="50" charset="-128"/>
                <a:ea typeface="アプリ明朝" panose="02000600000000000000" pitchFamily="50" charset="-128"/>
              </a:rPr>
              <a:t>顧客対応履歴管理システムの活用</a:t>
            </a:r>
          </a:p>
        </p:txBody>
      </p:sp>
      <p:sp>
        <p:nvSpPr>
          <p:cNvPr id="36" name="テキスト ボックス 35">
            <a:extLst>
              <a:ext uri="{FF2B5EF4-FFF2-40B4-BE49-F238E27FC236}">
                <a16:creationId xmlns:a16="http://schemas.microsoft.com/office/drawing/2014/main" id="{B2F798A8-8B3B-6EDF-94D7-DB952A6C0BD5}"/>
              </a:ext>
            </a:extLst>
          </p:cNvPr>
          <p:cNvSpPr txBox="1"/>
          <p:nvPr/>
        </p:nvSpPr>
        <p:spPr>
          <a:xfrm>
            <a:off x="977532" y="6694919"/>
            <a:ext cx="8832869" cy="541302"/>
          </a:xfrm>
          <a:prstGeom prst="rect">
            <a:avLst/>
          </a:prstGeom>
          <a:noFill/>
        </p:spPr>
        <p:txBody>
          <a:bodyPr wrap="square" lIns="36000" rIns="36000" spcCol="144000" rtlCol="0">
            <a:spAutoFit/>
          </a:bodyPr>
          <a:lstStyle/>
          <a:p>
            <a:pPr>
              <a:lnSpc>
                <a:spcPts val="1200"/>
              </a:lnSpc>
            </a:pPr>
            <a:r>
              <a:rPr lang="ja-JP" altLang="en-US" sz="800" b="0" dirty="0">
                <a:solidFill>
                  <a:srgbClr val="3F0C1B"/>
                </a:solidFill>
                <a:effectLst/>
                <a:latin typeface="アプリ明朝" panose="02000600000000000000" pitchFamily="50" charset="-128"/>
                <a:ea typeface="アプリ明朝" panose="02000600000000000000" pitchFamily="50" charset="-128"/>
              </a:rPr>
              <a:t>私たちは、レジデントとの対応内容をすべてシステムに入力しています。 データ化されたレジデントの「生の声」や「サービス利用状況」という重要資産を分析することで、 レジデントニーズを正確に把握し、サービス品質の向上につなげるとともに、より付加価値の高いサービスを創造し、提供しております。 また、「レジデントニーズ」に基づく、マンションの付加価値向上のための委託主様への提案も行っています。 </a:t>
            </a:r>
            <a:endParaRPr kumimoji="1" lang="ja-JP" altLang="en-US" sz="800" b="0" dirty="0">
              <a:solidFill>
                <a:srgbClr val="3F0C1B"/>
              </a:solidFill>
              <a:latin typeface="アプリ明朝" panose="02000600000000000000" pitchFamily="50" charset="-128"/>
              <a:ea typeface="アプリ明朝" panose="02000600000000000000" pitchFamily="50" charset="-128"/>
            </a:endParaRPr>
          </a:p>
        </p:txBody>
      </p:sp>
    </p:spTree>
    <p:extLst>
      <p:ext uri="{BB962C8B-B14F-4D97-AF65-F5344CB8AC3E}">
        <p14:creationId xmlns:p14="http://schemas.microsoft.com/office/powerpoint/2010/main" val="3548741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4" name="Text Box 10">
            <a:extLst>
              <a:ext uri="{FF2B5EF4-FFF2-40B4-BE49-F238E27FC236}">
                <a16:creationId xmlns:a16="http://schemas.microsoft.com/office/drawing/2014/main" id="{60826375-39DB-584D-2E49-D77A31E4F76B}"/>
              </a:ext>
            </a:extLst>
          </p:cNvPr>
          <p:cNvSpPr txBox="1">
            <a:spLocks noChangeArrowheads="1"/>
          </p:cNvSpPr>
          <p:nvPr/>
        </p:nvSpPr>
        <p:spPr bwMode="auto">
          <a:xfrm>
            <a:off x="4265612" y="3059757"/>
            <a:ext cx="2160587" cy="307975"/>
          </a:xfrm>
          <a:prstGeom prst="rect">
            <a:avLst/>
          </a:prstGeom>
          <a:noFill/>
          <a:ln>
            <a:noFill/>
          </a:ln>
        </p:spPr>
        <p:txBody>
          <a:bodyPr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algn="ctr" eaLnBrk="1" hangingPunct="1">
              <a:spcBef>
                <a:spcPct val="50000"/>
              </a:spcBef>
              <a:buFontTx/>
              <a:buNone/>
              <a:defRPr/>
            </a:pPr>
            <a:r>
              <a:rPr lang="en-US" altLang="ja-JP" sz="1400" spc="200" dirty="0">
                <a:solidFill>
                  <a:srgbClr val="BAB78A"/>
                </a:solidFill>
                <a:latin typeface="アプリ明朝" panose="02000600000000000000" pitchFamily="50" charset="-128"/>
                <a:ea typeface="アプリ明朝" panose="02000600000000000000" pitchFamily="50" charset="-128"/>
              </a:rPr>
              <a:t>Strong point</a:t>
            </a:r>
            <a:endParaRPr lang="ja-JP" altLang="en-US" sz="1400" spc="200" dirty="0">
              <a:solidFill>
                <a:srgbClr val="BAB78A"/>
              </a:solidFill>
              <a:latin typeface="アプリ明朝" panose="02000600000000000000" pitchFamily="50" charset="-128"/>
              <a:ea typeface="アプリ明朝" panose="02000600000000000000" pitchFamily="50" charset="-128"/>
            </a:endParaRPr>
          </a:p>
        </p:txBody>
      </p:sp>
      <p:sp>
        <p:nvSpPr>
          <p:cNvPr id="5" name="Text Box 10">
            <a:extLst>
              <a:ext uri="{FF2B5EF4-FFF2-40B4-BE49-F238E27FC236}">
                <a16:creationId xmlns:a16="http://schemas.microsoft.com/office/drawing/2014/main" id="{3E80E640-4F2C-6576-533F-5E2919A0FF48}"/>
              </a:ext>
            </a:extLst>
          </p:cNvPr>
          <p:cNvSpPr txBox="1">
            <a:spLocks noChangeArrowheads="1"/>
          </p:cNvSpPr>
          <p:nvPr/>
        </p:nvSpPr>
        <p:spPr bwMode="auto">
          <a:xfrm>
            <a:off x="3545618" y="3491805"/>
            <a:ext cx="3600574" cy="430887"/>
          </a:xfrm>
          <a:prstGeom prst="rect">
            <a:avLst/>
          </a:prstGeom>
          <a:noFill/>
          <a:ln>
            <a:noFill/>
          </a:ln>
        </p:spPr>
        <p:txBody>
          <a:bodyPr wrap="square" anchor="t">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algn="ctr" eaLnBrk="1" hangingPunct="1">
              <a:spcBef>
                <a:spcPct val="50000"/>
              </a:spcBef>
              <a:buFontTx/>
              <a:buNone/>
              <a:defRPr/>
            </a:pPr>
            <a:r>
              <a:rPr lang="ja-JP" altLang="en-US" sz="2200" spc="200" dirty="0">
                <a:solidFill>
                  <a:srgbClr val="4D0E1F"/>
                </a:solidFill>
                <a:latin typeface="アプリ明朝" panose="02000600000000000000" pitchFamily="50" charset="-128"/>
                <a:ea typeface="アプリ明朝" panose="02000600000000000000" pitchFamily="50" charset="-128"/>
              </a:rPr>
              <a:t>弊社の強味</a:t>
            </a:r>
          </a:p>
        </p:txBody>
      </p:sp>
    </p:spTree>
    <p:extLst>
      <p:ext uri="{BB962C8B-B14F-4D97-AF65-F5344CB8AC3E}">
        <p14:creationId xmlns:p14="http://schemas.microsoft.com/office/powerpoint/2010/main" val="2631003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3" name="図 2" descr="スーツを着て立っている男性&#10;&#10;中程度の精度で">
            <a:extLst>
              <a:ext uri="{FF2B5EF4-FFF2-40B4-BE49-F238E27FC236}">
                <a16:creationId xmlns:a16="http://schemas.microsoft.com/office/drawing/2014/main" id="{7F16C082-6046-A877-29FB-07DC0DD7C2A1}"/>
              </a:ext>
            </a:extLst>
          </p:cNvPr>
          <p:cNvPicPr>
            <a:picLocks noChangeAspect="1"/>
          </p:cNvPicPr>
          <p:nvPr/>
        </p:nvPicPr>
        <p:blipFill rotWithShape="1">
          <a:blip r:embed="rId2">
            <a:extLst>
              <a:ext uri="{28A0092B-C50C-407E-A947-70E740481C1C}">
                <a14:useLocalDpi xmlns:a14="http://schemas.microsoft.com/office/drawing/2010/main" val="0"/>
              </a:ext>
            </a:extLst>
          </a:blip>
          <a:srcRect l="11641" t="2608" r="182" b="8135"/>
          <a:stretch/>
        </p:blipFill>
        <p:spPr>
          <a:xfrm>
            <a:off x="0" y="0"/>
            <a:ext cx="2681609" cy="1810517"/>
          </a:xfrm>
          <a:prstGeom prst="rect">
            <a:avLst/>
          </a:prstGeom>
        </p:spPr>
      </p:pic>
      <p:pic>
        <p:nvPicPr>
          <p:cNvPr id="18" name="図 17">
            <a:extLst>
              <a:ext uri="{FF2B5EF4-FFF2-40B4-BE49-F238E27FC236}">
                <a16:creationId xmlns:a16="http://schemas.microsoft.com/office/drawing/2014/main" id="{CB56F6B6-8401-02A1-C062-D839BCA9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019" y="0"/>
            <a:ext cx="8642794" cy="577880"/>
          </a:xfrm>
          <a:prstGeom prst="rect">
            <a:avLst/>
          </a:prstGeom>
        </p:spPr>
      </p:pic>
      <p:sp>
        <p:nvSpPr>
          <p:cNvPr id="4" name="Text Box 10">
            <a:extLst>
              <a:ext uri="{FF2B5EF4-FFF2-40B4-BE49-F238E27FC236}">
                <a16:creationId xmlns:a16="http://schemas.microsoft.com/office/drawing/2014/main" id="{60826375-39DB-584D-2E49-D77A31E4F76B}"/>
              </a:ext>
            </a:extLst>
          </p:cNvPr>
          <p:cNvSpPr txBox="1">
            <a:spLocks noChangeArrowheads="1"/>
          </p:cNvSpPr>
          <p:nvPr/>
        </p:nvSpPr>
        <p:spPr bwMode="auto">
          <a:xfrm>
            <a:off x="2609602" y="166594"/>
            <a:ext cx="2160587" cy="261610"/>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100" spc="200" dirty="0">
                <a:solidFill>
                  <a:srgbClr val="BAB78A"/>
                </a:solidFill>
                <a:latin typeface="アプリ明朝" panose="02000600000000000000" pitchFamily="50" charset="-128"/>
                <a:ea typeface="アプリ明朝" panose="02000600000000000000" pitchFamily="50" charset="-128"/>
              </a:rPr>
              <a:t>Strong point</a:t>
            </a:r>
          </a:p>
        </p:txBody>
      </p:sp>
      <p:sp>
        <p:nvSpPr>
          <p:cNvPr id="5" name="Text Box 10">
            <a:extLst>
              <a:ext uri="{FF2B5EF4-FFF2-40B4-BE49-F238E27FC236}">
                <a16:creationId xmlns:a16="http://schemas.microsoft.com/office/drawing/2014/main" id="{3E80E640-4F2C-6576-533F-5E2919A0FF48}"/>
              </a:ext>
            </a:extLst>
          </p:cNvPr>
          <p:cNvSpPr txBox="1">
            <a:spLocks noChangeArrowheads="1"/>
          </p:cNvSpPr>
          <p:nvPr/>
        </p:nvSpPr>
        <p:spPr bwMode="auto">
          <a:xfrm>
            <a:off x="3977755" y="107429"/>
            <a:ext cx="6480720" cy="369332"/>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800" spc="200" dirty="0">
                <a:solidFill>
                  <a:srgbClr val="E2E5C4"/>
                </a:solidFill>
                <a:latin typeface="アプリ明朝" panose="02000600000000000000" pitchFamily="50" charset="-128"/>
                <a:ea typeface="アプリ明朝" panose="02000600000000000000" pitchFamily="50" charset="-128"/>
              </a:rPr>
              <a:t>- </a:t>
            </a:r>
            <a:r>
              <a:rPr lang="ja-JP" altLang="en-US" sz="1800" spc="200" dirty="0">
                <a:solidFill>
                  <a:srgbClr val="E2E5C4"/>
                </a:solidFill>
                <a:latin typeface="アプリ明朝" panose="02000600000000000000" pitchFamily="50" charset="-128"/>
                <a:ea typeface="アプリ明朝" panose="02000600000000000000" pitchFamily="50" charset="-128"/>
              </a:rPr>
              <a:t>外国人レジデントへの対応</a:t>
            </a:r>
          </a:p>
        </p:txBody>
      </p:sp>
      <p:sp>
        <p:nvSpPr>
          <p:cNvPr id="9" name="テキスト ボックス 8">
            <a:extLst>
              <a:ext uri="{FF2B5EF4-FFF2-40B4-BE49-F238E27FC236}">
                <a16:creationId xmlns:a16="http://schemas.microsoft.com/office/drawing/2014/main" id="{D68A7A9F-0B5A-153F-A7AC-044AE7D25735}"/>
              </a:ext>
            </a:extLst>
          </p:cNvPr>
          <p:cNvSpPr txBox="1"/>
          <p:nvPr/>
        </p:nvSpPr>
        <p:spPr>
          <a:xfrm>
            <a:off x="3185666" y="898086"/>
            <a:ext cx="6912768" cy="1682640"/>
          </a:xfrm>
          <a:prstGeom prst="rect">
            <a:avLst/>
          </a:prstGeom>
          <a:noFill/>
        </p:spPr>
        <p:txBody>
          <a:bodyPr wrap="square" rtlCol="0">
            <a:spAutoFit/>
          </a:bodyPr>
          <a:lstStyle/>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今後も外国人レジデントの増加が見込まれる中、特に都心に おいては日本語の不自由な方が多くお住まいです。 バイリン ガルスタッフを配置する物件においては、物件グレードに相応 しい言葉遣いによる 「英語対応」 を心掛けております。</a:t>
            </a:r>
          </a:p>
          <a:p>
            <a:pPr>
              <a:lnSpc>
                <a:spcPct val="150000"/>
              </a:lnSpc>
            </a:pPr>
            <a:endParaRPr lang="en-US" altLang="ja-JP" sz="1000" b="0" dirty="0">
              <a:solidFill>
                <a:srgbClr val="3F0C1B"/>
              </a:solidFill>
              <a:latin typeface="アプリ明朝" panose="02000600000000000000" pitchFamily="50" charset="-128"/>
              <a:ea typeface="アプリ明朝" panose="02000600000000000000" pitchFamily="50" charset="-128"/>
            </a:endParaRPr>
          </a:p>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本社に高い英語スキルを持つ専門スタッフを配置し、物件 の掲示物や各種文書の翻訳・状況により、電話や対面での レジデント対応も行います。 スタッフへは研修にて業務に則した 適切な英語表現の指導により英語力強化に努めております。</a:t>
            </a:r>
          </a:p>
        </p:txBody>
      </p:sp>
      <p:sp>
        <p:nvSpPr>
          <p:cNvPr id="23" name="四角形: 角を丸くする 22">
            <a:extLst>
              <a:ext uri="{FF2B5EF4-FFF2-40B4-BE49-F238E27FC236}">
                <a16:creationId xmlns:a16="http://schemas.microsoft.com/office/drawing/2014/main" id="{9D31C3DD-678A-CFAC-3146-33839A7ED503}"/>
              </a:ext>
            </a:extLst>
          </p:cNvPr>
          <p:cNvSpPr/>
          <p:nvPr/>
        </p:nvSpPr>
        <p:spPr bwMode="auto">
          <a:xfrm>
            <a:off x="665386" y="2987749"/>
            <a:ext cx="9433048" cy="4032448"/>
          </a:xfrm>
          <a:prstGeom prst="roundRect">
            <a:avLst>
              <a:gd name="adj" fmla="val 4740"/>
            </a:avLst>
          </a:prstGeom>
          <a:solidFill>
            <a:schemeClr val="bg1"/>
          </a:solidFill>
          <a:ln w="9525">
            <a:noFill/>
            <a:round/>
            <a:headEnd/>
            <a:tailEnd/>
          </a:ln>
        </p:spPr>
        <p:txBody>
          <a:bodyPr wrap="none" rtlCol="0" anchor="ctr"/>
          <a:lstStyle/>
          <a:p>
            <a:pPr algn="ctr"/>
            <a:endParaRPr kumimoji="1" lang="ja-JP" altLang="en-US" sz="1000" dirty="0">
              <a:latin typeface="+mj-lt"/>
            </a:endParaRPr>
          </a:p>
        </p:txBody>
      </p:sp>
      <p:sp>
        <p:nvSpPr>
          <p:cNvPr id="10" name="テキスト ボックス 9">
            <a:extLst>
              <a:ext uri="{FF2B5EF4-FFF2-40B4-BE49-F238E27FC236}">
                <a16:creationId xmlns:a16="http://schemas.microsoft.com/office/drawing/2014/main" id="{1DBB45DE-4A89-135E-4E2D-A035478B03F7}"/>
              </a:ext>
              <a:ext uri="{C183D7F6-B498-43B3-948B-1728B52AA6E4}">
                <adec:decorative xmlns:adec="http://schemas.microsoft.com/office/drawing/2017/decorative" val="0"/>
              </a:ext>
            </a:extLst>
          </p:cNvPr>
          <p:cNvSpPr txBox="1"/>
          <p:nvPr/>
        </p:nvSpPr>
        <p:spPr>
          <a:xfrm>
            <a:off x="881410" y="3131765"/>
            <a:ext cx="9061586" cy="338554"/>
          </a:xfrm>
          <a:prstGeom prst="rect">
            <a:avLst/>
          </a:prstGeom>
          <a:noFill/>
          <a:ln>
            <a:solidFill>
              <a:srgbClr val="5A1025"/>
            </a:solidFill>
          </a:ln>
        </p:spPr>
        <p:txBody>
          <a:bodyPr wrap="square">
            <a:spAutoFit/>
          </a:bodyPr>
          <a:lstStyle/>
          <a:p>
            <a:pPr algn="ctr"/>
            <a:r>
              <a:rPr lang="ja-JP" altLang="en-US" sz="1600" dirty="0">
                <a:solidFill>
                  <a:srgbClr val="5A1025"/>
                </a:solidFill>
                <a:latin typeface="アプリ明朝" panose="02000600000000000000" pitchFamily="50" charset="-128"/>
                <a:ea typeface="アプリ明朝" panose="02000600000000000000" pitchFamily="50" charset="-128"/>
              </a:rPr>
              <a:t>詳細</a:t>
            </a:r>
          </a:p>
        </p:txBody>
      </p:sp>
    </p:spTree>
    <p:extLst>
      <p:ext uri="{BB962C8B-B14F-4D97-AF65-F5344CB8AC3E}">
        <p14:creationId xmlns:p14="http://schemas.microsoft.com/office/powerpoint/2010/main" val="3935089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6" name="図 5" descr="人の手&#10;&#10;中程度の精度で">
            <a:extLst>
              <a:ext uri="{FF2B5EF4-FFF2-40B4-BE49-F238E27FC236}">
                <a16:creationId xmlns:a16="http://schemas.microsoft.com/office/drawing/2014/main" id="{241760A6-D9A0-D1C3-22D9-480F14044B68}"/>
              </a:ext>
            </a:extLst>
          </p:cNvPr>
          <p:cNvPicPr>
            <a:picLocks noChangeAspect="1"/>
          </p:cNvPicPr>
          <p:nvPr/>
        </p:nvPicPr>
        <p:blipFill rotWithShape="1">
          <a:blip r:embed="rId2">
            <a:extLst>
              <a:ext uri="{28A0092B-C50C-407E-A947-70E740481C1C}">
                <a14:useLocalDpi xmlns:a14="http://schemas.microsoft.com/office/drawing/2010/main" val="0"/>
              </a:ext>
            </a:extLst>
          </a:blip>
          <a:srcRect l="15387" r="10760"/>
          <a:stretch/>
        </p:blipFill>
        <p:spPr>
          <a:xfrm>
            <a:off x="-1" y="5277"/>
            <a:ext cx="2681609" cy="1815488"/>
          </a:xfrm>
          <a:prstGeom prst="rect">
            <a:avLst/>
          </a:prstGeom>
        </p:spPr>
      </p:pic>
      <p:pic>
        <p:nvPicPr>
          <p:cNvPr id="18" name="図 17">
            <a:extLst>
              <a:ext uri="{FF2B5EF4-FFF2-40B4-BE49-F238E27FC236}">
                <a16:creationId xmlns:a16="http://schemas.microsoft.com/office/drawing/2014/main" id="{CB56F6B6-8401-02A1-C062-D839BCA9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019" y="0"/>
            <a:ext cx="8642794" cy="577880"/>
          </a:xfrm>
          <a:prstGeom prst="rect">
            <a:avLst/>
          </a:prstGeom>
        </p:spPr>
      </p:pic>
      <p:sp>
        <p:nvSpPr>
          <p:cNvPr id="4" name="Text Box 10">
            <a:extLst>
              <a:ext uri="{FF2B5EF4-FFF2-40B4-BE49-F238E27FC236}">
                <a16:creationId xmlns:a16="http://schemas.microsoft.com/office/drawing/2014/main" id="{60826375-39DB-584D-2E49-D77A31E4F76B}"/>
              </a:ext>
            </a:extLst>
          </p:cNvPr>
          <p:cNvSpPr txBox="1">
            <a:spLocks noChangeArrowheads="1"/>
          </p:cNvSpPr>
          <p:nvPr/>
        </p:nvSpPr>
        <p:spPr bwMode="auto">
          <a:xfrm>
            <a:off x="2609602" y="166594"/>
            <a:ext cx="2160587" cy="261610"/>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100" spc="200" dirty="0">
                <a:solidFill>
                  <a:srgbClr val="BAB78A"/>
                </a:solidFill>
                <a:latin typeface="アプリ明朝" panose="02000600000000000000" pitchFamily="50" charset="-128"/>
                <a:ea typeface="アプリ明朝" panose="02000600000000000000" pitchFamily="50" charset="-128"/>
              </a:rPr>
              <a:t>Strong point</a:t>
            </a:r>
          </a:p>
        </p:txBody>
      </p:sp>
      <p:sp>
        <p:nvSpPr>
          <p:cNvPr id="5" name="Text Box 10">
            <a:extLst>
              <a:ext uri="{FF2B5EF4-FFF2-40B4-BE49-F238E27FC236}">
                <a16:creationId xmlns:a16="http://schemas.microsoft.com/office/drawing/2014/main" id="{3E80E640-4F2C-6576-533F-5E2919A0FF48}"/>
              </a:ext>
            </a:extLst>
          </p:cNvPr>
          <p:cNvSpPr txBox="1">
            <a:spLocks noChangeArrowheads="1"/>
          </p:cNvSpPr>
          <p:nvPr/>
        </p:nvSpPr>
        <p:spPr bwMode="auto">
          <a:xfrm>
            <a:off x="3977755" y="107429"/>
            <a:ext cx="6480720" cy="369332"/>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800" spc="200" dirty="0">
                <a:solidFill>
                  <a:srgbClr val="E2E5C4"/>
                </a:solidFill>
                <a:latin typeface="アプリ明朝" panose="02000600000000000000" pitchFamily="50" charset="-128"/>
                <a:ea typeface="アプリ明朝" panose="02000600000000000000" pitchFamily="50" charset="-128"/>
              </a:rPr>
              <a:t>-</a:t>
            </a:r>
            <a:r>
              <a:rPr lang="ja-JP" altLang="en-US" sz="1800" spc="200" dirty="0">
                <a:solidFill>
                  <a:srgbClr val="E2E5C4"/>
                </a:solidFill>
                <a:latin typeface="アプリ明朝" panose="02000600000000000000" pitchFamily="50" charset="-128"/>
                <a:ea typeface="アプリ明朝" panose="02000600000000000000" pitchFamily="50" charset="-128"/>
              </a:rPr>
              <a:t> 顧客対応履歴管理システム</a:t>
            </a:r>
          </a:p>
        </p:txBody>
      </p:sp>
      <p:sp>
        <p:nvSpPr>
          <p:cNvPr id="23" name="四角形: 角を丸くする 22">
            <a:extLst>
              <a:ext uri="{FF2B5EF4-FFF2-40B4-BE49-F238E27FC236}">
                <a16:creationId xmlns:a16="http://schemas.microsoft.com/office/drawing/2014/main" id="{9D31C3DD-678A-CFAC-3146-33839A7ED503}"/>
              </a:ext>
            </a:extLst>
          </p:cNvPr>
          <p:cNvSpPr/>
          <p:nvPr/>
        </p:nvSpPr>
        <p:spPr bwMode="auto">
          <a:xfrm>
            <a:off x="665386" y="2140971"/>
            <a:ext cx="9433048" cy="5095250"/>
          </a:xfrm>
          <a:prstGeom prst="roundRect">
            <a:avLst>
              <a:gd name="adj" fmla="val 1430"/>
            </a:avLst>
          </a:prstGeom>
          <a:solidFill>
            <a:schemeClr val="bg1"/>
          </a:solidFill>
          <a:ln w="9525">
            <a:noFill/>
            <a:round/>
            <a:headEnd/>
            <a:tailEnd/>
          </a:ln>
        </p:spPr>
        <p:txBody>
          <a:bodyPr wrap="none" rtlCol="0" anchor="ctr"/>
          <a:lstStyle/>
          <a:p>
            <a:pPr algn="ctr"/>
            <a:endParaRPr kumimoji="1" lang="ja-JP" altLang="en-US" sz="1000" dirty="0">
              <a:latin typeface="+mj-lt"/>
            </a:endParaRPr>
          </a:p>
        </p:txBody>
      </p:sp>
      <p:pic>
        <p:nvPicPr>
          <p:cNvPr id="3" name="図 2" descr="ダイアグラム&#10;&#10;自動的に生成された説明">
            <a:extLst>
              <a:ext uri="{FF2B5EF4-FFF2-40B4-BE49-F238E27FC236}">
                <a16:creationId xmlns:a16="http://schemas.microsoft.com/office/drawing/2014/main" id="{3A28A08F-3742-9BF1-CC33-AAFAEC062E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458" y="2140971"/>
            <a:ext cx="8700534" cy="5095250"/>
          </a:xfrm>
          <a:prstGeom prst="rect">
            <a:avLst/>
          </a:prstGeom>
        </p:spPr>
      </p:pic>
      <p:sp>
        <p:nvSpPr>
          <p:cNvPr id="7" name="テキスト ボックス 6">
            <a:extLst>
              <a:ext uri="{FF2B5EF4-FFF2-40B4-BE49-F238E27FC236}">
                <a16:creationId xmlns:a16="http://schemas.microsoft.com/office/drawing/2014/main" id="{5F2E9025-B6C8-0AF0-0705-0C42F87088E1}"/>
              </a:ext>
            </a:extLst>
          </p:cNvPr>
          <p:cNvSpPr txBox="1"/>
          <p:nvPr/>
        </p:nvSpPr>
        <p:spPr>
          <a:xfrm>
            <a:off x="3185666" y="756368"/>
            <a:ext cx="7056784" cy="851643"/>
          </a:xfrm>
          <a:prstGeom prst="rect">
            <a:avLst/>
          </a:prstGeom>
          <a:noFill/>
        </p:spPr>
        <p:txBody>
          <a:bodyPr wrap="square" rtlCol="0">
            <a:spAutoFit/>
          </a:bodyPr>
          <a:lstStyle/>
          <a:p>
            <a:pPr>
              <a:lnSpc>
                <a:spcPct val="150000"/>
              </a:lnSpc>
            </a:pPr>
            <a:r>
              <a:rPr lang="en-US" altLang="ja-JP" sz="1400" dirty="0">
                <a:solidFill>
                  <a:srgbClr val="3F0C1B"/>
                </a:solidFill>
                <a:effectLst/>
                <a:latin typeface="アプリ明朝" panose="02000600000000000000" pitchFamily="50" charset="-128"/>
                <a:ea typeface="アプリ明朝" panose="02000600000000000000" pitchFamily="50" charset="-128"/>
              </a:rPr>
              <a:t>~ </a:t>
            </a:r>
            <a:r>
              <a:rPr lang="ja-JP" altLang="en-US" sz="1400" dirty="0">
                <a:solidFill>
                  <a:srgbClr val="3F0C1B"/>
                </a:solidFill>
                <a:effectLst/>
                <a:latin typeface="アプリ明朝" panose="02000600000000000000" pitchFamily="50" charset="-128"/>
                <a:ea typeface="アプリ明朝" panose="02000600000000000000" pitchFamily="50" charset="-128"/>
              </a:rPr>
              <a:t>クオリティを高めつづけるアコモデーションファーストのワークフロー </a:t>
            </a:r>
            <a:r>
              <a:rPr lang="en-US" altLang="ja-JP" sz="1400" dirty="0">
                <a:solidFill>
                  <a:srgbClr val="3F0C1B"/>
                </a:solidFill>
                <a:effectLst/>
                <a:latin typeface="アプリ明朝" panose="02000600000000000000" pitchFamily="50" charset="-128"/>
                <a:ea typeface="アプリ明朝" panose="02000600000000000000" pitchFamily="50" charset="-128"/>
              </a:rPr>
              <a:t>~</a:t>
            </a:r>
          </a:p>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日々変化していく外部環境やレジデントのご要望を的確にとらえ、 物件特性ごとに カスタマイズされたサービスを提供するため、 アコモデーションファーストならではの 本社とオンサイトの緊密な情報共有の仕組みを構築しています。</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spTree>
    <p:extLst>
      <p:ext uri="{BB962C8B-B14F-4D97-AF65-F5344CB8AC3E}">
        <p14:creationId xmlns:p14="http://schemas.microsoft.com/office/powerpoint/2010/main" val="36694072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8" name="図 7" descr="屋外, 建物, 草, 歩道 が含まれている画像">
            <a:extLst>
              <a:ext uri="{FF2B5EF4-FFF2-40B4-BE49-F238E27FC236}">
                <a16:creationId xmlns:a16="http://schemas.microsoft.com/office/drawing/2014/main" id="{7C8095A4-F5C1-902E-3819-561463853349}"/>
              </a:ext>
            </a:extLst>
          </p:cNvPr>
          <p:cNvPicPr>
            <a:picLocks noChangeAspect="1"/>
          </p:cNvPicPr>
          <p:nvPr/>
        </p:nvPicPr>
        <p:blipFill rotWithShape="1">
          <a:blip r:embed="rId2">
            <a:extLst>
              <a:ext uri="{28A0092B-C50C-407E-A947-70E740481C1C}">
                <a14:useLocalDpi xmlns:a14="http://schemas.microsoft.com/office/drawing/2010/main" val="0"/>
              </a:ext>
            </a:extLst>
          </a:blip>
          <a:srcRect r="1479"/>
          <a:stretch/>
        </p:blipFill>
        <p:spPr>
          <a:xfrm>
            <a:off x="1" y="5277"/>
            <a:ext cx="2681608" cy="1815488"/>
          </a:xfrm>
          <a:prstGeom prst="rect">
            <a:avLst/>
          </a:prstGeom>
        </p:spPr>
      </p:pic>
      <p:pic>
        <p:nvPicPr>
          <p:cNvPr id="18" name="図 17">
            <a:extLst>
              <a:ext uri="{FF2B5EF4-FFF2-40B4-BE49-F238E27FC236}">
                <a16:creationId xmlns:a16="http://schemas.microsoft.com/office/drawing/2014/main" id="{CB56F6B6-8401-02A1-C062-D839BCA9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019" y="0"/>
            <a:ext cx="8642794" cy="577880"/>
          </a:xfrm>
          <a:prstGeom prst="rect">
            <a:avLst/>
          </a:prstGeom>
        </p:spPr>
      </p:pic>
      <p:sp>
        <p:nvSpPr>
          <p:cNvPr id="4" name="Text Box 10">
            <a:extLst>
              <a:ext uri="{FF2B5EF4-FFF2-40B4-BE49-F238E27FC236}">
                <a16:creationId xmlns:a16="http://schemas.microsoft.com/office/drawing/2014/main" id="{60826375-39DB-584D-2E49-D77A31E4F76B}"/>
              </a:ext>
            </a:extLst>
          </p:cNvPr>
          <p:cNvSpPr txBox="1">
            <a:spLocks noChangeArrowheads="1"/>
          </p:cNvSpPr>
          <p:nvPr/>
        </p:nvSpPr>
        <p:spPr bwMode="auto">
          <a:xfrm>
            <a:off x="2609602" y="166594"/>
            <a:ext cx="2160587" cy="261610"/>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100" spc="200" dirty="0">
                <a:solidFill>
                  <a:srgbClr val="BAB78A"/>
                </a:solidFill>
                <a:latin typeface="アプリ明朝" panose="02000600000000000000" pitchFamily="50" charset="-128"/>
                <a:ea typeface="アプリ明朝" panose="02000600000000000000" pitchFamily="50" charset="-128"/>
              </a:rPr>
              <a:t>Strong point</a:t>
            </a:r>
          </a:p>
        </p:txBody>
      </p:sp>
      <p:sp>
        <p:nvSpPr>
          <p:cNvPr id="5" name="Text Box 10">
            <a:extLst>
              <a:ext uri="{FF2B5EF4-FFF2-40B4-BE49-F238E27FC236}">
                <a16:creationId xmlns:a16="http://schemas.microsoft.com/office/drawing/2014/main" id="{3E80E640-4F2C-6576-533F-5E2919A0FF48}"/>
              </a:ext>
            </a:extLst>
          </p:cNvPr>
          <p:cNvSpPr txBox="1">
            <a:spLocks noChangeArrowheads="1"/>
          </p:cNvSpPr>
          <p:nvPr/>
        </p:nvSpPr>
        <p:spPr bwMode="auto">
          <a:xfrm>
            <a:off x="3977755" y="107429"/>
            <a:ext cx="6480720" cy="369332"/>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800" spc="200" dirty="0">
                <a:solidFill>
                  <a:srgbClr val="E2E5C4"/>
                </a:solidFill>
                <a:latin typeface="アプリ明朝" panose="02000600000000000000" pitchFamily="50" charset="-128"/>
                <a:ea typeface="アプリ明朝" panose="02000600000000000000" pitchFamily="50" charset="-128"/>
              </a:rPr>
              <a:t>-</a:t>
            </a:r>
            <a:r>
              <a:rPr lang="ja-JP" altLang="en-US" sz="1800" spc="200" dirty="0">
                <a:solidFill>
                  <a:srgbClr val="E2E5C4"/>
                </a:solidFill>
                <a:latin typeface="アプリ明朝" panose="02000600000000000000" pitchFamily="50" charset="-128"/>
                <a:ea typeface="アプリ明朝" panose="02000600000000000000" pitchFamily="50" charset="-128"/>
              </a:rPr>
              <a:t> 運営体制 ～コンシアージュ物件～</a:t>
            </a:r>
          </a:p>
        </p:txBody>
      </p:sp>
      <p:sp>
        <p:nvSpPr>
          <p:cNvPr id="23" name="四角形: 角を丸くする 22">
            <a:extLst>
              <a:ext uri="{FF2B5EF4-FFF2-40B4-BE49-F238E27FC236}">
                <a16:creationId xmlns:a16="http://schemas.microsoft.com/office/drawing/2014/main" id="{9D31C3DD-678A-CFAC-3146-33839A7ED503}"/>
              </a:ext>
            </a:extLst>
          </p:cNvPr>
          <p:cNvSpPr/>
          <p:nvPr/>
        </p:nvSpPr>
        <p:spPr bwMode="auto">
          <a:xfrm>
            <a:off x="665386" y="2140971"/>
            <a:ext cx="9433048" cy="5095250"/>
          </a:xfrm>
          <a:prstGeom prst="roundRect">
            <a:avLst>
              <a:gd name="adj" fmla="val 1430"/>
            </a:avLst>
          </a:prstGeom>
          <a:solidFill>
            <a:schemeClr val="bg1"/>
          </a:solidFill>
          <a:ln w="9525">
            <a:noFill/>
            <a:round/>
            <a:headEnd/>
            <a:tailEnd/>
          </a:ln>
        </p:spPr>
        <p:txBody>
          <a:bodyPr wrap="none" rtlCol="0" anchor="ctr"/>
          <a:lstStyle/>
          <a:p>
            <a:pPr algn="ctr"/>
            <a:endParaRPr kumimoji="1" lang="ja-JP" altLang="en-US" sz="1000" dirty="0">
              <a:latin typeface="+mj-lt"/>
            </a:endParaRPr>
          </a:p>
        </p:txBody>
      </p:sp>
      <p:pic>
        <p:nvPicPr>
          <p:cNvPr id="10" name="図 9" descr="テキスト, チャットまたはテキスト メッセージ">
            <a:extLst>
              <a:ext uri="{FF2B5EF4-FFF2-40B4-BE49-F238E27FC236}">
                <a16:creationId xmlns:a16="http://schemas.microsoft.com/office/drawing/2014/main" id="{2539B50B-51B0-22C3-2481-909B14201C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7203" y="796968"/>
            <a:ext cx="4063123" cy="822629"/>
          </a:xfrm>
          <a:prstGeom prst="rect">
            <a:avLst/>
          </a:prstGeom>
        </p:spPr>
      </p:pic>
      <p:pic>
        <p:nvPicPr>
          <p:cNvPr id="12" name="図 11" descr="ダイアグラム&#10;&#10;中程度の精度で">
            <a:extLst>
              <a:ext uri="{FF2B5EF4-FFF2-40B4-BE49-F238E27FC236}">
                <a16:creationId xmlns:a16="http://schemas.microsoft.com/office/drawing/2014/main" id="{4FA839B1-925F-9E87-8486-85BFFF12CF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394" y="2275455"/>
            <a:ext cx="4828777" cy="4828777"/>
          </a:xfrm>
          <a:prstGeom prst="rect">
            <a:avLst/>
          </a:prstGeom>
        </p:spPr>
      </p:pic>
      <p:sp>
        <p:nvSpPr>
          <p:cNvPr id="13" name="テキスト ボックス 12">
            <a:extLst>
              <a:ext uri="{FF2B5EF4-FFF2-40B4-BE49-F238E27FC236}">
                <a16:creationId xmlns:a16="http://schemas.microsoft.com/office/drawing/2014/main" id="{F7E87210-6D63-E1F6-50F0-FA2E317B8D16}"/>
              </a:ext>
            </a:extLst>
          </p:cNvPr>
          <p:cNvSpPr txBox="1"/>
          <p:nvPr/>
        </p:nvSpPr>
        <p:spPr>
          <a:xfrm>
            <a:off x="6930082" y="818217"/>
            <a:ext cx="3342800" cy="369332"/>
          </a:xfrm>
          <a:prstGeom prst="rect">
            <a:avLst/>
          </a:prstGeom>
          <a:noFill/>
        </p:spPr>
        <p:txBody>
          <a:bodyPr wrap="square" rtlCol="0">
            <a:spAutoFit/>
          </a:bodyPr>
          <a:lstStyle/>
          <a:p>
            <a:r>
              <a:rPr lang="ja-JP" altLang="en-US" sz="900" b="0" dirty="0">
                <a:solidFill>
                  <a:srgbClr val="3F0C1B"/>
                </a:solidFill>
                <a:effectLst/>
                <a:latin typeface="アプリ明朝" panose="02000600000000000000" pitchFamily="50" charset="-128"/>
                <a:ea typeface="アプリ明朝" panose="02000600000000000000" pitchFamily="50" charset="-128"/>
              </a:rPr>
              <a:t>オンサイトでサービスを提供するコンシアージュは、本社のクオリティ管理の下で高品質なサービスを提供いたします。</a:t>
            </a:r>
          </a:p>
        </p:txBody>
      </p:sp>
      <p:sp>
        <p:nvSpPr>
          <p:cNvPr id="15" name="テキスト ボックス 14">
            <a:extLst>
              <a:ext uri="{FF2B5EF4-FFF2-40B4-BE49-F238E27FC236}">
                <a16:creationId xmlns:a16="http://schemas.microsoft.com/office/drawing/2014/main" id="{2DAA5FB4-A085-ACDE-F821-444C2D9E7DEB}"/>
              </a:ext>
            </a:extLst>
          </p:cNvPr>
          <p:cNvSpPr txBox="1"/>
          <p:nvPr/>
        </p:nvSpPr>
        <p:spPr>
          <a:xfrm>
            <a:off x="6930082" y="1250265"/>
            <a:ext cx="3342800" cy="369332"/>
          </a:xfrm>
          <a:prstGeom prst="rect">
            <a:avLst/>
          </a:prstGeom>
          <a:noFill/>
        </p:spPr>
        <p:txBody>
          <a:bodyPr wrap="square" rtlCol="0">
            <a:spAutoFit/>
          </a:bodyPr>
          <a:lstStyle/>
          <a:p>
            <a:r>
              <a:rPr lang="ja-JP" altLang="en-US" sz="900" b="0" dirty="0">
                <a:solidFill>
                  <a:srgbClr val="3F0C1B"/>
                </a:solidFill>
                <a:effectLst/>
                <a:latin typeface="アプリ明朝" panose="02000600000000000000" pitchFamily="50" charset="-128"/>
                <a:ea typeface="アプリ明朝" panose="02000600000000000000" pitchFamily="50" charset="-128"/>
              </a:rPr>
              <a:t>各種協力会社との強固な連携により、レジデントの安全・利便性をより高めてまいります。</a:t>
            </a:r>
          </a:p>
        </p:txBody>
      </p:sp>
      <p:sp>
        <p:nvSpPr>
          <p:cNvPr id="16" name="テキスト ボックス 15">
            <a:extLst>
              <a:ext uri="{FF2B5EF4-FFF2-40B4-BE49-F238E27FC236}">
                <a16:creationId xmlns:a16="http://schemas.microsoft.com/office/drawing/2014/main" id="{093AADF0-28E2-7086-F888-2D9AE55A4A55}"/>
              </a:ext>
              <a:ext uri="{C183D7F6-B498-43B3-948B-1728B52AA6E4}">
                <adec:decorative xmlns:adec="http://schemas.microsoft.com/office/drawing/2017/decorative" val="0"/>
              </a:ext>
            </a:extLst>
          </p:cNvPr>
          <p:cNvSpPr txBox="1"/>
          <p:nvPr/>
        </p:nvSpPr>
        <p:spPr>
          <a:xfrm>
            <a:off x="5705946" y="2291158"/>
            <a:ext cx="4237050" cy="276999"/>
          </a:xfrm>
          <a:prstGeom prst="rect">
            <a:avLst/>
          </a:prstGeom>
          <a:solidFill>
            <a:srgbClr val="F5EDF9"/>
          </a:solidFill>
          <a:ln>
            <a:solidFill>
              <a:srgbClr val="5A1025"/>
            </a:solidFill>
          </a:ln>
          <a:effectLst>
            <a:outerShdw dist="38100" dir="5400000" sx="98000" sy="98000" algn="ctr" rotWithShape="0">
              <a:srgbClr val="7030A0"/>
            </a:outerShdw>
          </a:effectLst>
        </p:spPr>
        <p:txBody>
          <a:bodyPr wrap="square">
            <a:spAutoFit/>
          </a:bodyPr>
          <a:lstStyle/>
          <a:p>
            <a:pPr algn="ctr"/>
            <a:r>
              <a:rPr lang="ja-JP" altLang="en-US" sz="1200" dirty="0">
                <a:solidFill>
                  <a:srgbClr val="5A1025"/>
                </a:solidFill>
                <a:latin typeface="アプリ明朝" panose="02000600000000000000" pitchFamily="50" charset="-128"/>
                <a:ea typeface="アプリ明朝" panose="02000600000000000000" pitchFamily="50" charset="-128"/>
              </a:rPr>
              <a:t>本社の業務</a:t>
            </a:r>
          </a:p>
        </p:txBody>
      </p:sp>
      <p:sp>
        <p:nvSpPr>
          <p:cNvPr id="19" name="テキスト ボックス 18">
            <a:extLst>
              <a:ext uri="{FF2B5EF4-FFF2-40B4-BE49-F238E27FC236}">
                <a16:creationId xmlns:a16="http://schemas.microsoft.com/office/drawing/2014/main" id="{055D5A72-41FA-8808-0700-4DAC6755333F}"/>
              </a:ext>
            </a:extLst>
          </p:cNvPr>
          <p:cNvSpPr txBox="1"/>
          <p:nvPr/>
        </p:nvSpPr>
        <p:spPr>
          <a:xfrm>
            <a:off x="5701583" y="2606454"/>
            <a:ext cx="4252836" cy="2181495"/>
          </a:xfrm>
          <a:prstGeom prst="rect">
            <a:avLst/>
          </a:prstGeom>
          <a:noFill/>
        </p:spPr>
        <p:txBody>
          <a:bodyPr wrap="square" rtlCol="0">
            <a:spAutoFit/>
          </a:bodyPr>
          <a:lstStyle/>
          <a:p>
            <a:pPr algn="ctr">
              <a:lnSpc>
                <a:spcPct val="150000"/>
              </a:lnSpc>
            </a:pPr>
            <a:r>
              <a:rPr lang="en-US" altLang="ja-JP" sz="1050" dirty="0">
                <a:solidFill>
                  <a:srgbClr val="C63962"/>
                </a:solidFill>
                <a:effectLst/>
                <a:latin typeface="アプリ明朝" panose="02000600000000000000" pitchFamily="50" charset="-128"/>
                <a:ea typeface="アプリ明朝" panose="02000600000000000000" pitchFamily="50" charset="-128"/>
              </a:rPr>
              <a:t>~ </a:t>
            </a:r>
            <a:r>
              <a:rPr lang="ja-JP" altLang="en-US" sz="1050" dirty="0">
                <a:solidFill>
                  <a:srgbClr val="C63962"/>
                </a:solidFill>
                <a:effectLst/>
                <a:latin typeface="アプリ明朝" panose="02000600000000000000" pitchFamily="50" charset="-128"/>
                <a:ea typeface="アプリ明朝" panose="02000600000000000000" pitchFamily="50" charset="-128"/>
              </a:rPr>
              <a:t>クオリティ管理・オンサイトのフォロー </a:t>
            </a:r>
            <a:r>
              <a:rPr lang="en-US" altLang="ja-JP" sz="1050" dirty="0">
                <a:solidFill>
                  <a:srgbClr val="C63962"/>
                </a:solidFill>
                <a:effectLst/>
                <a:latin typeface="アプリ明朝" panose="02000600000000000000" pitchFamily="50" charset="-128"/>
                <a:ea typeface="アプリ明朝" panose="02000600000000000000" pitchFamily="50" charset="-128"/>
              </a:rPr>
              <a:t>~</a:t>
            </a:r>
            <a:endParaRPr lang="en-US" altLang="zh-TW" sz="1050" dirty="0">
              <a:solidFill>
                <a:srgbClr val="C63962"/>
              </a:solidFill>
              <a:effectLst/>
              <a:latin typeface="アプリ明朝" panose="02000600000000000000" pitchFamily="50" charset="-128"/>
              <a:ea typeface="アプリ明朝" panose="02000600000000000000" pitchFamily="50" charset="-128"/>
            </a:endParaRPr>
          </a:p>
          <a:p>
            <a:pPr marL="171450" indent="-171450">
              <a:lnSpc>
                <a:spcPct val="150000"/>
              </a:lnSpc>
              <a:buFontTx/>
              <a:buChar char="-"/>
            </a:pPr>
            <a:r>
              <a:rPr lang="ja-JP" altLang="en-US" sz="900" b="0" dirty="0">
                <a:solidFill>
                  <a:srgbClr val="3F0C1B"/>
                </a:solidFill>
                <a:effectLst/>
                <a:latin typeface="アプリ明朝" panose="02000600000000000000" pitchFamily="50" charset="-128"/>
                <a:ea typeface="アプリ明朝" panose="02000600000000000000" pitchFamily="50" charset="-128"/>
              </a:rPr>
              <a:t>接遇におけるホスピタリティマインド </a:t>
            </a:r>
            <a:r>
              <a:rPr lang="en-US" altLang="ja-JP" sz="900" b="0" dirty="0">
                <a:solidFill>
                  <a:srgbClr val="3F0C1B"/>
                </a:solidFill>
                <a:effectLst/>
                <a:latin typeface="アプリ明朝" panose="02000600000000000000" pitchFamily="50" charset="-128"/>
                <a:ea typeface="アプリ明朝" panose="02000600000000000000" pitchFamily="50" charset="-128"/>
              </a:rPr>
              <a:t>(</a:t>
            </a:r>
            <a:r>
              <a:rPr lang="ja-JP" altLang="en-US" sz="900" b="0" dirty="0">
                <a:solidFill>
                  <a:srgbClr val="3F0C1B"/>
                </a:solidFill>
                <a:effectLst/>
                <a:latin typeface="アプリ明朝" panose="02000600000000000000" pitchFamily="50" charset="-128"/>
                <a:ea typeface="アプリ明朝" panose="02000600000000000000" pitchFamily="50" charset="-128"/>
              </a:rPr>
              <a:t>基本理念</a:t>
            </a:r>
            <a:r>
              <a:rPr lang="en-US" altLang="ja-JP" sz="900" b="0" dirty="0">
                <a:solidFill>
                  <a:srgbClr val="3F0C1B"/>
                </a:solidFill>
                <a:effectLst/>
                <a:latin typeface="アプリ明朝" panose="02000600000000000000" pitchFamily="50" charset="-128"/>
                <a:ea typeface="アプリ明朝" panose="02000600000000000000" pitchFamily="50" charset="-128"/>
              </a:rPr>
              <a:t>)</a:t>
            </a:r>
            <a:r>
              <a:rPr lang="ja-JP" altLang="en-US" sz="900" b="0" dirty="0">
                <a:solidFill>
                  <a:srgbClr val="3F0C1B"/>
                </a:solidFill>
                <a:effectLst/>
                <a:latin typeface="アプリ明朝" panose="02000600000000000000" pitchFamily="50" charset="-128"/>
                <a:ea typeface="アプリ明朝" panose="02000600000000000000" pitchFamily="50" charset="-128"/>
              </a:rPr>
              <a:t>の教育</a:t>
            </a:r>
          </a:p>
          <a:p>
            <a:pPr marL="171450" indent="-171450">
              <a:lnSpc>
                <a:spcPct val="150000"/>
              </a:lnSpc>
              <a:buFontTx/>
              <a:buChar char="-"/>
            </a:pPr>
            <a:r>
              <a:rPr lang="ja-JP" altLang="en-US" sz="900" b="0" dirty="0">
                <a:solidFill>
                  <a:srgbClr val="3F0C1B"/>
                </a:solidFill>
                <a:effectLst/>
                <a:latin typeface="アプリ明朝" panose="02000600000000000000" pitchFamily="50" charset="-128"/>
                <a:ea typeface="アプリ明朝" panose="02000600000000000000" pitchFamily="50" charset="-128"/>
              </a:rPr>
              <a:t>ホスピタリティ対応のマニュアル化、維持、改訂</a:t>
            </a:r>
          </a:p>
          <a:p>
            <a:pPr marL="171450" indent="-171450">
              <a:lnSpc>
                <a:spcPct val="150000"/>
              </a:lnSpc>
              <a:buFontTx/>
              <a:buChar char="-"/>
            </a:pPr>
            <a:r>
              <a:rPr lang="ja-JP" altLang="en-US" sz="900" b="0" dirty="0">
                <a:solidFill>
                  <a:srgbClr val="3F0C1B"/>
                </a:solidFill>
                <a:effectLst/>
                <a:latin typeface="アプリ明朝" panose="02000600000000000000" pitchFamily="50" charset="-128"/>
                <a:ea typeface="アプリ明朝" panose="02000600000000000000" pitchFamily="50" charset="-128"/>
              </a:rPr>
              <a:t>オンサイト配置前後における教育・研修</a:t>
            </a:r>
          </a:p>
          <a:p>
            <a:pPr marL="171450" indent="-171450">
              <a:lnSpc>
                <a:spcPct val="150000"/>
              </a:lnSpc>
              <a:buFontTx/>
              <a:buChar char="-"/>
            </a:pPr>
            <a:r>
              <a:rPr lang="ja-JP" altLang="en-US" sz="900" b="0" dirty="0">
                <a:solidFill>
                  <a:srgbClr val="3F0C1B"/>
                </a:solidFill>
                <a:effectLst/>
                <a:latin typeface="アプリ明朝" panose="02000600000000000000" pitchFamily="50" charset="-128"/>
                <a:ea typeface="アプリ明朝" panose="02000600000000000000" pitchFamily="50" charset="-128"/>
              </a:rPr>
              <a:t>業務改善、管理手法の見直し</a:t>
            </a:r>
          </a:p>
          <a:p>
            <a:pPr marL="171450" indent="-171450">
              <a:lnSpc>
                <a:spcPct val="150000"/>
              </a:lnSpc>
              <a:buFontTx/>
              <a:buChar char="-"/>
            </a:pPr>
            <a:r>
              <a:rPr lang="ja-JP" altLang="en-US" sz="900" b="0" dirty="0">
                <a:solidFill>
                  <a:srgbClr val="3F0C1B"/>
                </a:solidFill>
                <a:effectLst/>
                <a:latin typeface="アプリ明朝" panose="02000600000000000000" pitchFamily="50" charset="-128"/>
                <a:ea typeface="アプリ明朝" panose="02000600000000000000" pitchFamily="50" charset="-128"/>
              </a:rPr>
              <a:t>サービスレベルの維持、管理</a:t>
            </a:r>
          </a:p>
          <a:p>
            <a:pPr marL="171450" indent="-171450">
              <a:lnSpc>
                <a:spcPct val="150000"/>
              </a:lnSpc>
              <a:buFontTx/>
              <a:buChar char="-"/>
            </a:pPr>
            <a:r>
              <a:rPr lang="ja-JP" altLang="en-US" sz="900" b="0" dirty="0">
                <a:solidFill>
                  <a:srgbClr val="3F0C1B"/>
                </a:solidFill>
                <a:effectLst/>
                <a:latin typeface="アプリ明朝" panose="02000600000000000000" pitchFamily="50" charset="-128"/>
                <a:ea typeface="アプリ明朝" panose="02000600000000000000" pitchFamily="50" charset="-128"/>
              </a:rPr>
              <a:t>オンサイトからの報告・連絡・相談事項の吸い上げと指導・フォロー</a:t>
            </a:r>
          </a:p>
          <a:p>
            <a:pPr marL="171450" indent="-171450">
              <a:lnSpc>
                <a:spcPct val="150000"/>
              </a:lnSpc>
              <a:buFontTx/>
              <a:buChar char="-"/>
            </a:pPr>
            <a:r>
              <a:rPr lang="ja-JP" altLang="en-US" sz="900" b="0" dirty="0">
                <a:solidFill>
                  <a:srgbClr val="3F0C1B"/>
                </a:solidFill>
                <a:effectLst/>
                <a:latin typeface="アプリ明朝" panose="02000600000000000000" pitchFamily="50" charset="-128"/>
                <a:ea typeface="アプリ明朝" panose="02000600000000000000" pitchFamily="50" charset="-128"/>
              </a:rPr>
              <a:t>オンサイトのシフトフォロー</a:t>
            </a:r>
          </a:p>
          <a:p>
            <a:pPr marL="171450" indent="-171450">
              <a:lnSpc>
                <a:spcPct val="150000"/>
              </a:lnSpc>
              <a:buFontTx/>
              <a:buChar char="-"/>
            </a:pPr>
            <a:r>
              <a:rPr lang="ja-JP" altLang="en-US" sz="900" b="0" dirty="0">
                <a:solidFill>
                  <a:srgbClr val="3F0C1B"/>
                </a:solidFill>
                <a:effectLst/>
                <a:latin typeface="アプリ明朝" panose="02000600000000000000" pitchFamily="50" charset="-128"/>
                <a:ea typeface="アプリ明朝" panose="02000600000000000000" pitchFamily="50" charset="-128"/>
              </a:rPr>
              <a:t>サービスメニュー構築・アライアンス先との提携</a:t>
            </a:r>
          </a:p>
          <a:p>
            <a:pPr marL="171450" indent="-171450">
              <a:lnSpc>
                <a:spcPct val="150000"/>
              </a:lnSpc>
              <a:buFontTx/>
              <a:buChar char="-"/>
            </a:pPr>
            <a:r>
              <a:rPr lang="ja-JP" altLang="en-US" sz="900" b="0" dirty="0">
                <a:solidFill>
                  <a:srgbClr val="3F0C1B"/>
                </a:solidFill>
                <a:effectLst/>
                <a:latin typeface="アプリ明朝" panose="02000600000000000000" pitchFamily="50" charset="-128"/>
                <a:ea typeface="アプリ明朝" panose="02000600000000000000" pitchFamily="50" charset="-128"/>
              </a:rPr>
              <a:t>委託主様との窓口</a:t>
            </a:r>
            <a:endParaRPr kumimoji="1" lang="ja-JP" altLang="en-US" sz="900" b="0" dirty="0">
              <a:solidFill>
                <a:srgbClr val="3F0C1B"/>
              </a:solidFill>
              <a:latin typeface="アプリ明朝" panose="02000600000000000000" pitchFamily="50" charset="-128"/>
              <a:ea typeface="アプリ明朝" panose="02000600000000000000" pitchFamily="50" charset="-128"/>
            </a:endParaRPr>
          </a:p>
        </p:txBody>
      </p:sp>
      <p:sp>
        <p:nvSpPr>
          <p:cNvPr id="17" name="テキスト ボックス 16">
            <a:extLst>
              <a:ext uri="{FF2B5EF4-FFF2-40B4-BE49-F238E27FC236}">
                <a16:creationId xmlns:a16="http://schemas.microsoft.com/office/drawing/2014/main" id="{CB13D5F5-DBF7-6EBC-4D3C-35DE14B85BB2}"/>
              </a:ext>
              <a:ext uri="{C183D7F6-B498-43B3-948B-1728B52AA6E4}">
                <adec:decorative xmlns:adec="http://schemas.microsoft.com/office/drawing/2017/decorative" val="0"/>
              </a:ext>
            </a:extLst>
          </p:cNvPr>
          <p:cNvSpPr txBox="1"/>
          <p:nvPr/>
        </p:nvSpPr>
        <p:spPr>
          <a:xfrm>
            <a:off x="5705946" y="4982582"/>
            <a:ext cx="4237050" cy="251818"/>
          </a:xfrm>
          <a:prstGeom prst="rect">
            <a:avLst/>
          </a:prstGeom>
          <a:solidFill>
            <a:srgbClr val="F4DFE9"/>
          </a:solidFill>
          <a:ln>
            <a:solidFill>
              <a:srgbClr val="5A1025"/>
            </a:solidFill>
          </a:ln>
          <a:effectLst>
            <a:outerShdw dist="38100" dir="5400000" sx="98000" sy="98000" algn="ctr" rotWithShape="0">
              <a:srgbClr val="C63962"/>
            </a:outerShdw>
          </a:effectLst>
        </p:spPr>
        <p:txBody>
          <a:bodyPr wrap="square">
            <a:spAutoFit/>
          </a:bodyPr>
          <a:lstStyle/>
          <a:p>
            <a:pPr algn="ctr"/>
            <a:r>
              <a:rPr lang="ja-JP" altLang="en-US" sz="1200" dirty="0">
                <a:solidFill>
                  <a:srgbClr val="5A1025"/>
                </a:solidFill>
                <a:latin typeface="アプリ明朝" panose="02000600000000000000" pitchFamily="50" charset="-128"/>
                <a:ea typeface="アプリ明朝" panose="02000600000000000000" pitchFamily="50" charset="-128"/>
              </a:rPr>
              <a:t>オンサイト</a:t>
            </a:r>
            <a:r>
              <a:rPr lang="en-US" altLang="ja-JP" sz="1200" dirty="0">
                <a:solidFill>
                  <a:srgbClr val="5A1025"/>
                </a:solidFill>
                <a:latin typeface="アプリ明朝" panose="02000600000000000000" pitchFamily="50" charset="-128"/>
                <a:ea typeface="アプリ明朝" panose="02000600000000000000" pitchFamily="50" charset="-128"/>
              </a:rPr>
              <a:t>CC (</a:t>
            </a:r>
            <a:r>
              <a:rPr lang="ja-JP" altLang="en-US" sz="1200" dirty="0">
                <a:solidFill>
                  <a:srgbClr val="5A1025"/>
                </a:solidFill>
                <a:latin typeface="アプリ明朝" panose="02000600000000000000" pitchFamily="50" charset="-128"/>
                <a:ea typeface="アプリ明朝" panose="02000600000000000000" pitchFamily="50" charset="-128"/>
              </a:rPr>
              <a:t>コンシアージュ</a:t>
            </a:r>
            <a:r>
              <a:rPr lang="en-US" altLang="ja-JP" sz="1200" dirty="0">
                <a:solidFill>
                  <a:srgbClr val="5A1025"/>
                </a:solidFill>
                <a:latin typeface="アプリ明朝" panose="02000600000000000000" pitchFamily="50" charset="-128"/>
                <a:ea typeface="アプリ明朝" panose="02000600000000000000" pitchFamily="50" charset="-128"/>
              </a:rPr>
              <a:t>)</a:t>
            </a:r>
            <a:r>
              <a:rPr lang="ja-JP" altLang="en-US" sz="1200" dirty="0">
                <a:solidFill>
                  <a:srgbClr val="5A1025"/>
                </a:solidFill>
                <a:latin typeface="アプリ明朝" panose="02000600000000000000" pitchFamily="50" charset="-128"/>
                <a:ea typeface="アプリ明朝" panose="02000600000000000000" pitchFamily="50" charset="-128"/>
              </a:rPr>
              <a:t>の業務</a:t>
            </a:r>
          </a:p>
        </p:txBody>
      </p:sp>
      <p:sp>
        <p:nvSpPr>
          <p:cNvPr id="20" name="テキスト ボックス 19">
            <a:extLst>
              <a:ext uri="{FF2B5EF4-FFF2-40B4-BE49-F238E27FC236}">
                <a16:creationId xmlns:a16="http://schemas.microsoft.com/office/drawing/2014/main" id="{697B88ED-4787-593F-4389-2877B075211C}"/>
              </a:ext>
            </a:extLst>
          </p:cNvPr>
          <p:cNvSpPr txBox="1"/>
          <p:nvPr/>
        </p:nvSpPr>
        <p:spPr>
          <a:xfrm>
            <a:off x="5701583" y="5265878"/>
            <a:ext cx="4252836" cy="2181495"/>
          </a:xfrm>
          <a:prstGeom prst="rect">
            <a:avLst/>
          </a:prstGeom>
          <a:noFill/>
        </p:spPr>
        <p:txBody>
          <a:bodyPr wrap="square" rtlCol="0">
            <a:spAutoFit/>
          </a:bodyPr>
          <a:lstStyle/>
          <a:p>
            <a:pPr algn="ctr">
              <a:lnSpc>
                <a:spcPct val="150000"/>
              </a:lnSpc>
            </a:pPr>
            <a:r>
              <a:rPr lang="en-US" altLang="ja-JP" sz="1050" dirty="0">
                <a:solidFill>
                  <a:srgbClr val="C63962"/>
                </a:solidFill>
                <a:effectLst/>
                <a:latin typeface="アプリ明朝" panose="02000600000000000000" pitchFamily="50" charset="-128"/>
                <a:ea typeface="アプリ明朝" panose="02000600000000000000" pitchFamily="50" charset="-128"/>
              </a:rPr>
              <a:t>~ </a:t>
            </a:r>
            <a:r>
              <a:rPr lang="ja-JP" altLang="en-US" sz="1050" dirty="0">
                <a:solidFill>
                  <a:srgbClr val="C63962"/>
                </a:solidFill>
                <a:effectLst/>
                <a:latin typeface="アプリ明朝" panose="02000600000000000000" pitchFamily="50" charset="-128"/>
                <a:ea typeface="アプリ明朝" panose="02000600000000000000" pitchFamily="50" charset="-128"/>
              </a:rPr>
              <a:t>レジデント・ゲストへのサービス提供 </a:t>
            </a:r>
            <a:r>
              <a:rPr lang="en-US" altLang="ja-JP" sz="1050" dirty="0">
                <a:solidFill>
                  <a:srgbClr val="C63962"/>
                </a:solidFill>
                <a:effectLst/>
                <a:latin typeface="アプリ明朝" panose="02000600000000000000" pitchFamily="50" charset="-128"/>
                <a:ea typeface="アプリ明朝" panose="02000600000000000000" pitchFamily="50" charset="-128"/>
              </a:rPr>
              <a:t>~</a:t>
            </a:r>
            <a:endParaRPr lang="en-US" altLang="zh-TW" sz="1050" dirty="0">
              <a:solidFill>
                <a:srgbClr val="C63962"/>
              </a:solidFill>
              <a:effectLst/>
              <a:latin typeface="アプリ明朝" panose="02000600000000000000" pitchFamily="50" charset="-128"/>
              <a:ea typeface="アプリ明朝" panose="02000600000000000000" pitchFamily="50" charset="-128"/>
            </a:endParaRPr>
          </a:p>
          <a:p>
            <a:pPr marL="171450" indent="-171450">
              <a:lnSpc>
                <a:spcPct val="150000"/>
              </a:lnSpc>
              <a:buFontTx/>
              <a:buChar char="-"/>
            </a:pPr>
            <a:r>
              <a:rPr lang="ja-JP" altLang="en-US" sz="900" b="0" dirty="0">
                <a:solidFill>
                  <a:srgbClr val="3F0C1B"/>
                </a:solidFill>
                <a:effectLst/>
                <a:latin typeface="アプリ明朝" panose="02000600000000000000" pitchFamily="50" charset="-128"/>
                <a:ea typeface="アプリ明朝" panose="02000600000000000000" pitchFamily="50" charset="-128"/>
              </a:rPr>
              <a:t>コンシアージュサービス対応業務</a:t>
            </a:r>
          </a:p>
          <a:p>
            <a:pPr>
              <a:lnSpc>
                <a:spcPct val="150000"/>
              </a:lnSpc>
            </a:pPr>
            <a:r>
              <a:rPr lang="ja-JP" altLang="en-US" sz="900" b="0" dirty="0">
                <a:solidFill>
                  <a:srgbClr val="3F0C1B"/>
                </a:solidFill>
                <a:latin typeface="アプリ明朝" panose="02000600000000000000" pitchFamily="50" charset="-128"/>
                <a:ea typeface="アプリ明朝" panose="02000600000000000000" pitchFamily="50" charset="-128"/>
              </a:rPr>
              <a:t>　　　</a:t>
            </a:r>
            <a:r>
              <a:rPr lang="ja-JP" altLang="en-US" sz="900" b="0" dirty="0">
                <a:solidFill>
                  <a:srgbClr val="3F0C1B"/>
                </a:solidFill>
                <a:effectLst/>
                <a:latin typeface="アプリ明朝" panose="02000600000000000000" pitchFamily="50" charset="-128"/>
                <a:ea typeface="アプリ明朝" panose="02000600000000000000" pitchFamily="50" charset="-128"/>
              </a:rPr>
              <a:t>・ベーシックサービス</a:t>
            </a:r>
          </a:p>
          <a:p>
            <a:pPr>
              <a:lnSpc>
                <a:spcPct val="150000"/>
              </a:lnSpc>
            </a:pPr>
            <a:r>
              <a:rPr lang="ja-JP" altLang="en-US" sz="900" b="0" dirty="0">
                <a:solidFill>
                  <a:srgbClr val="3F0C1B"/>
                </a:solidFill>
                <a:effectLst/>
                <a:latin typeface="アプリ明朝" panose="02000600000000000000" pitchFamily="50" charset="-128"/>
                <a:ea typeface="アプリ明朝" panose="02000600000000000000" pitchFamily="50" charset="-128"/>
              </a:rPr>
              <a:t>　　　 ・オンデマンドサービス</a:t>
            </a:r>
          </a:p>
          <a:p>
            <a:pPr marL="171450" indent="-171450">
              <a:lnSpc>
                <a:spcPct val="150000"/>
              </a:lnSpc>
              <a:buFontTx/>
              <a:buChar char="-"/>
            </a:pPr>
            <a:r>
              <a:rPr lang="ja-JP" altLang="en-US" sz="900" b="0" dirty="0">
                <a:solidFill>
                  <a:srgbClr val="3F0C1B"/>
                </a:solidFill>
                <a:effectLst/>
                <a:latin typeface="アプリ明朝" panose="02000600000000000000" pitchFamily="50" charset="-128"/>
                <a:ea typeface="アプリ明朝" panose="02000600000000000000" pitchFamily="50" charset="-128"/>
              </a:rPr>
              <a:t>レジデントの受付</a:t>
            </a:r>
          </a:p>
          <a:p>
            <a:pPr>
              <a:lnSpc>
                <a:spcPct val="150000"/>
              </a:lnSpc>
            </a:pPr>
            <a:r>
              <a:rPr lang="ja-JP" altLang="en-US" sz="900" b="0" dirty="0">
                <a:solidFill>
                  <a:srgbClr val="3F0C1B"/>
                </a:solidFill>
                <a:latin typeface="アプリ明朝" panose="02000600000000000000" pitchFamily="50" charset="-128"/>
                <a:ea typeface="アプリ明朝" panose="02000600000000000000" pitchFamily="50" charset="-128"/>
              </a:rPr>
              <a:t>　　　</a:t>
            </a:r>
            <a:r>
              <a:rPr lang="ja-JP" altLang="en-US" sz="900" b="0" dirty="0">
                <a:solidFill>
                  <a:srgbClr val="3F0C1B"/>
                </a:solidFill>
                <a:effectLst/>
                <a:latin typeface="アプリ明朝" panose="02000600000000000000" pitchFamily="50" charset="-128"/>
                <a:ea typeface="アプリ明朝" panose="02000600000000000000" pitchFamily="50" charset="-128"/>
              </a:rPr>
              <a:t>・各種要望、依頼の一次対応</a:t>
            </a:r>
          </a:p>
          <a:p>
            <a:pPr marL="171450" indent="-171450">
              <a:lnSpc>
                <a:spcPct val="150000"/>
              </a:lnSpc>
              <a:buFontTx/>
              <a:buChar char="-"/>
            </a:pPr>
            <a:r>
              <a:rPr lang="ja-JP" altLang="en-US" sz="900" b="0" dirty="0">
                <a:solidFill>
                  <a:srgbClr val="3F0C1B"/>
                </a:solidFill>
                <a:effectLst/>
                <a:latin typeface="アプリ明朝" panose="02000600000000000000" pitchFamily="50" charset="-128"/>
                <a:ea typeface="アプリ明朝" panose="02000600000000000000" pitchFamily="50" charset="-128"/>
              </a:rPr>
              <a:t>ゲスト </a:t>
            </a:r>
            <a:r>
              <a:rPr lang="en-US" altLang="ja-JP" sz="900" b="0" dirty="0">
                <a:solidFill>
                  <a:srgbClr val="3F0C1B"/>
                </a:solidFill>
                <a:effectLst/>
                <a:latin typeface="アプリ明朝" panose="02000600000000000000" pitchFamily="50" charset="-128"/>
                <a:ea typeface="アプリ明朝" panose="02000600000000000000" pitchFamily="50" charset="-128"/>
              </a:rPr>
              <a:t>(</a:t>
            </a:r>
            <a:r>
              <a:rPr lang="ja-JP" altLang="en-US" sz="900" b="0" dirty="0">
                <a:solidFill>
                  <a:srgbClr val="3F0C1B"/>
                </a:solidFill>
                <a:effectLst/>
                <a:latin typeface="アプリ明朝" panose="02000600000000000000" pitchFamily="50" charset="-128"/>
                <a:ea typeface="アプリ明朝" panose="02000600000000000000" pitchFamily="50" charset="-128"/>
              </a:rPr>
              <a:t>来訪者</a:t>
            </a:r>
            <a:r>
              <a:rPr lang="en-US" altLang="ja-JP" sz="900" b="0" dirty="0">
                <a:solidFill>
                  <a:srgbClr val="3F0C1B"/>
                </a:solidFill>
                <a:effectLst/>
                <a:latin typeface="アプリ明朝" panose="02000600000000000000" pitchFamily="50" charset="-128"/>
                <a:ea typeface="アプリ明朝" panose="02000600000000000000" pitchFamily="50" charset="-128"/>
              </a:rPr>
              <a:t>)</a:t>
            </a:r>
            <a:r>
              <a:rPr lang="ja-JP" altLang="en-US" sz="900" b="0" dirty="0">
                <a:solidFill>
                  <a:srgbClr val="3F0C1B"/>
                </a:solidFill>
                <a:effectLst/>
                <a:latin typeface="アプリ明朝" panose="02000600000000000000" pitchFamily="50" charset="-128"/>
                <a:ea typeface="アプリ明朝" panose="02000600000000000000" pitchFamily="50" charset="-128"/>
              </a:rPr>
              <a:t>の受付</a:t>
            </a:r>
          </a:p>
          <a:p>
            <a:pPr marL="171450" indent="-171450">
              <a:lnSpc>
                <a:spcPct val="150000"/>
              </a:lnSpc>
              <a:buFontTx/>
              <a:buChar char="-"/>
            </a:pPr>
            <a:r>
              <a:rPr lang="ja-JP" altLang="en-US" sz="900" b="0" dirty="0">
                <a:solidFill>
                  <a:srgbClr val="3F0C1B"/>
                </a:solidFill>
                <a:effectLst/>
                <a:latin typeface="アプリ明朝" panose="02000600000000000000" pitchFamily="50" charset="-128"/>
                <a:ea typeface="アプリ明朝" panose="02000600000000000000" pitchFamily="50" charset="-128"/>
              </a:rPr>
              <a:t>各種協力会社との連携</a:t>
            </a:r>
          </a:p>
          <a:p>
            <a:pPr marL="171450" indent="-171450">
              <a:lnSpc>
                <a:spcPct val="150000"/>
              </a:lnSpc>
              <a:buFontTx/>
              <a:buChar char="-"/>
            </a:pPr>
            <a:endParaRPr lang="ja-JP" altLang="en-US" sz="900" b="0" dirty="0">
              <a:solidFill>
                <a:srgbClr val="3F0C1B"/>
              </a:solidFill>
              <a:effectLst/>
              <a:latin typeface="アプリ明朝" panose="02000600000000000000" pitchFamily="50" charset="-128"/>
              <a:ea typeface="アプリ明朝" panose="02000600000000000000" pitchFamily="50" charset="-128"/>
            </a:endParaRPr>
          </a:p>
          <a:p>
            <a:pPr>
              <a:lnSpc>
                <a:spcPct val="150000"/>
              </a:lnSpc>
            </a:pPr>
            <a:endParaRPr kumimoji="1" lang="ja-JP" altLang="en-US" sz="900" b="0" dirty="0">
              <a:solidFill>
                <a:srgbClr val="3F0C1B"/>
              </a:solidFill>
              <a:latin typeface="アプリ明朝" panose="02000600000000000000" pitchFamily="50" charset="-128"/>
              <a:ea typeface="アプリ明朝" panose="02000600000000000000" pitchFamily="50" charset="-128"/>
            </a:endParaRPr>
          </a:p>
        </p:txBody>
      </p:sp>
    </p:spTree>
    <p:extLst>
      <p:ext uri="{BB962C8B-B14F-4D97-AF65-F5344CB8AC3E}">
        <p14:creationId xmlns:p14="http://schemas.microsoft.com/office/powerpoint/2010/main" val="2067695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8" name="図 7" descr="屋外, 建物, 草, 歩道 が含まれている画像">
            <a:extLst>
              <a:ext uri="{FF2B5EF4-FFF2-40B4-BE49-F238E27FC236}">
                <a16:creationId xmlns:a16="http://schemas.microsoft.com/office/drawing/2014/main" id="{7C8095A4-F5C1-902E-3819-561463853349}"/>
              </a:ext>
            </a:extLst>
          </p:cNvPr>
          <p:cNvPicPr>
            <a:picLocks noChangeAspect="1"/>
          </p:cNvPicPr>
          <p:nvPr/>
        </p:nvPicPr>
        <p:blipFill rotWithShape="1">
          <a:blip r:embed="rId2">
            <a:extLst>
              <a:ext uri="{28A0092B-C50C-407E-A947-70E740481C1C}">
                <a14:useLocalDpi xmlns:a14="http://schemas.microsoft.com/office/drawing/2010/main" val="0"/>
              </a:ext>
            </a:extLst>
          </a:blip>
          <a:srcRect r="1479"/>
          <a:stretch/>
        </p:blipFill>
        <p:spPr>
          <a:xfrm>
            <a:off x="1" y="5277"/>
            <a:ext cx="2681608" cy="1815488"/>
          </a:xfrm>
          <a:prstGeom prst="rect">
            <a:avLst/>
          </a:prstGeom>
        </p:spPr>
      </p:pic>
      <p:pic>
        <p:nvPicPr>
          <p:cNvPr id="18" name="図 17">
            <a:extLst>
              <a:ext uri="{FF2B5EF4-FFF2-40B4-BE49-F238E27FC236}">
                <a16:creationId xmlns:a16="http://schemas.microsoft.com/office/drawing/2014/main" id="{CB56F6B6-8401-02A1-C062-D839BCA9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019" y="0"/>
            <a:ext cx="8642794" cy="577880"/>
          </a:xfrm>
          <a:prstGeom prst="rect">
            <a:avLst/>
          </a:prstGeom>
        </p:spPr>
      </p:pic>
      <p:sp>
        <p:nvSpPr>
          <p:cNvPr id="4" name="Text Box 10">
            <a:extLst>
              <a:ext uri="{FF2B5EF4-FFF2-40B4-BE49-F238E27FC236}">
                <a16:creationId xmlns:a16="http://schemas.microsoft.com/office/drawing/2014/main" id="{60826375-39DB-584D-2E49-D77A31E4F76B}"/>
              </a:ext>
            </a:extLst>
          </p:cNvPr>
          <p:cNvSpPr txBox="1">
            <a:spLocks noChangeArrowheads="1"/>
          </p:cNvSpPr>
          <p:nvPr/>
        </p:nvSpPr>
        <p:spPr bwMode="auto">
          <a:xfrm>
            <a:off x="2609602" y="166594"/>
            <a:ext cx="2160587" cy="261610"/>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100" spc="200" dirty="0">
                <a:solidFill>
                  <a:srgbClr val="BAB78A"/>
                </a:solidFill>
                <a:latin typeface="アプリ明朝" panose="02000600000000000000" pitchFamily="50" charset="-128"/>
                <a:ea typeface="アプリ明朝" panose="02000600000000000000" pitchFamily="50" charset="-128"/>
              </a:rPr>
              <a:t>Strong point</a:t>
            </a:r>
          </a:p>
        </p:txBody>
      </p:sp>
      <p:sp>
        <p:nvSpPr>
          <p:cNvPr id="5" name="Text Box 10">
            <a:extLst>
              <a:ext uri="{FF2B5EF4-FFF2-40B4-BE49-F238E27FC236}">
                <a16:creationId xmlns:a16="http://schemas.microsoft.com/office/drawing/2014/main" id="{3E80E640-4F2C-6576-533F-5E2919A0FF48}"/>
              </a:ext>
            </a:extLst>
          </p:cNvPr>
          <p:cNvSpPr txBox="1">
            <a:spLocks noChangeArrowheads="1"/>
          </p:cNvSpPr>
          <p:nvPr/>
        </p:nvSpPr>
        <p:spPr bwMode="auto">
          <a:xfrm>
            <a:off x="3977755" y="107429"/>
            <a:ext cx="6480720" cy="369332"/>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None/>
              <a:defRPr/>
            </a:pPr>
            <a:r>
              <a:rPr lang="en-US" altLang="ja-JP" sz="1800" spc="200" dirty="0">
                <a:solidFill>
                  <a:srgbClr val="E2E5C4"/>
                </a:solidFill>
                <a:latin typeface="アプリ明朝" panose="02000600000000000000" pitchFamily="50" charset="-128"/>
                <a:ea typeface="アプリ明朝" panose="02000600000000000000" pitchFamily="50" charset="-128"/>
              </a:rPr>
              <a:t>-</a:t>
            </a:r>
            <a:r>
              <a:rPr lang="ja-JP" altLang="en-US" sz="1800" spc="200" dirty="0">
                <a:solidFill>
                  <a:srgbClr val="E2E5C4"/>
                </a:solidFill>
                <a:latin typeface="アプリ明朝" panose="02000600000000000000" pitchFamily="50" charset="-128"/>
                <a:ea typeface="アプリ明朝" panose="02000600000000000000" pitchFamily="50" charset="-128"/>
              </a:rPr>
              <a:t> 運営体制 ～大規模物件～</a:t>
            </a:r>
          </a:p>
        </p:txBody>
      </p:sp>
      <p:sp>
        <p:nvSpPr>
          <p:cNvPr id="23" name="四角形: 角を丸くする 22">
            <a:extLst>
              <a:ext uri="{FF2B5EF4-FFF2-40B4-BE49-F238E27FC236}">
                <a16:creationId xmlns:a16="http://schemas.microsoft.com/office/drawing/2014/main" id="{9D31C3DD-678A-CFAC-3146-33839A7ED503}"/>
              </a:ext>
            </a:extLst>
          </p:cNvPr>
          <p:cNvSpPr/>
          <p:nvPr/>
        </p:nvSpPr>
        <p:spPr bwMode="auto">
          <a:xfrm>
            <a:off x="665386" y="2140971"/>
            <a:ext cx="9433048" cy="5095250"/>
          </a:xfrm>
          <a:prstGeom prst="roundRect">
            <a:avLst>
              <a:gd name="adj" fmla="val 1430"/>
            </a:avLst>
          </a:prstGeom>
          <a:solidFill>
            <a:schemeClr val="bg1"/>
          </a:solidFill>
          <a:ln w="9525">
            <a:noFill/>
            <a:round/>
            <a:headEnd/>
            <a:tailEnd/>
          </a:ln>
        </p:spPr>
        <p:txBody>
          <a:bodyPr wrap="none" rtlCol="0" anchor="ctr"/>
          <a:lstStyle/>
          <a:p>
            <a:pPr algn="ctr"/>
            <a:endParaRPr kumimoji="1" lang="ja-JP" altLang="en-US" sz="1000" dirty="0">
              <a:latin typeface="+mj-lt"/>
            </a:endParaRPr>
          </a:p>
        </p:txBody>
      </p:sp>
      <p:pic>
        <p:nvPicPr>
          <p:cNvPr id="10" name="図 9" descr="テキスト, チャットまたはテキスト メッセージ">
            <a:extLst>
              <a:ext uri="{FF2B5EF4-FFF2-40B4-BE49-F238E27FC236}">
                <a16:creationId xmlns:a16="http://schemas.microsoft.com/office/drawing/2014/main" id="{2539B50B-51B0-22C3-2481-909B14201C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7203" y="796968"/>
            <a:ext cx="4063123" cy="822629"/>
          </a:xfrm>
          <a:prstGeom prst="rect">
            <a:avLst/>
          </a:prstGeom>
        </p:spPr>
      </p:pic>
      <p:sp>
        <p:nvSpPr>
          <p:cNvPr id="13" name="テキスト ボックス 12">
            <a:extLst>
              <a:ext uri="{FF2B5EF4-FFF2-40B4-BE49-F238E27FC236}">
                <a16:creationId xmlns:a16="http://schemas.microsoft.com/office/drawing/2014/main" id="{F7E87210-6D63-E1F6-50F0-FA2E317B8D16}"/>
              </a:ext>
            </a:extLst>
          </p:cNvPr>
          <p:cNvSpPr txBox="1"/>
          <p:nvPr/>
        </p:nvSpPr>
        <p:spPr>
          <a:xfrm>
            <a:off x="6930082" y="818217"/>
            <a:ext cx="3342800" cy="369332"/>
          </a:xfrm>
          <a:prstGeom prst="rect">
            <a:avLst/>
          </a:prstGeom>
          <a:noFill/>
        </p:spPr>
        <p:txBody>
          <a:bodyPr wrap="square" rtlCol="0">
            <a:spAutoFit/>
          </a:bodyPr>
          <a:lstStyle/>
          <a:p>
            <a:r>
              <a:rPr lang="ja-JP" altLang="en-US" sz="900" b="0" dirty="0">
                <a:solidFill>
                  <a:srgbClr val="3F0C1B"/>
                </a:solidFill>
                <a:effectLst/>
                <a:latin typeface="アプリ明朝" panose="02000600000000000000" pitchFamily="50" charset="-128"/>
                <a:ea typeface="アプリ明朝" panose="02000600000000000000" pitchFamily="50" charset="-128"/>
              </a:rPr>
              <a:t>オンサイトでサービスを提供するコンシアージュは、本社のクオリティ管理の下で高品質なサービスを提供いたします。</a:t>
            </a:r>
          </a:p>
        </p:txBody>
      </p:sp>
      <p:sp>
        <p:nvSpPr>
          <p:cNvPr id="15" name="テキスト ボックス 14">
            <a:extLst>
              <a:ext uri="{FF2B5EF4-FFF2-40B4-BE49-F238E27FC236}">
                <a16:creationId xmlns:a16="http://schemas.microsoft.com/office/drawing/2014/main" id="{2DAA5FB4-A085-ACDE-F821-444C2D9E7DEB}"/>
              </a:ext>
            </a:extLst>
          </p:cNvPr>
          <p:cNvSpPr txBox="1"/>
          <p:nvPr/>
        </p:nvSpPr>
        <p:spPr>
          <a:xfrm>
            <a:off x="6930082" y="1250265"/>
            <a:ext cx="3342800" cy="369332"/>
          </a:xfrm>
          <a:prstGeom prst="rect">
            <a:avLst/>
          </a:prstGeom>
          <a:noFill/>
        </p:spPr>
        <p:txBody>
          <a:bodyPr wrap="square" rtlCol="0">
            <a:spAutoFit/>
          </a:bodyPr>
          <a:lstStyle/>
          <a:p>
            <a:r>
              <a:rPr lang="ja-JP" altLang="en-US" sz="900" b="0" dirty="0">
                <a:solidFill>
                  <a:srgbClr val="3F0C1B"/>
                </a:solidFill>
                <a:effectLst/>
                <a:latin typeface="アプリ明朝" panose="02000600000000000000" pitchFamily="50" charset="-128"/>
                <a:ea typeface="アプリ明朝" panose="02000600000000000000" pitchFamily="50" charset="-128"/>
              </a:rPr>
              <a:t>各種協力会社との強固な連携により、レジデントの安全・利便性をより高めてまいります。</a:t>
            </a:r>
          </a:p>
        </p:txBody>
      </p:sp>
      <p:sp>
        <p:nvSpPr>
          <p:cNvPr id="16" name="テキスト ボックス 15">
            <a:extLst>
              <a:ext uri="{FF2B5EF4-FFF2-40B4-BE49-F238E27FC236}">
                <a16:creationId xmlns:a16="http://schemas.microsoft.com/office/drawing/2014/main" id="{093AADF0-28E2-7086-F888-2D9AE55A4A55}"/>
              </a:ext>
              <a:ext uri="{C183D7F6-B498-43B3-948B-1728B52AA6E4}">
                <adec:decorative xmlns:adec="http://schemas.microsoft.com/office/drawing/2017/decorative" val="0"/>
              </a:ext>
            </a:extLst>
          </p:cNvPr>
          <p:cNvSpPr txBox="1"/>
          <p:nvPr/>
        </p:nvSpPr>
        <p:spPr>
          <a:xfrm>
            <a:off x="6879225" y="2278702"/>
            <a:ext cx="3063771" cy="253916"/>
          </a:xfrm>
          <a:prstGeom prst="rect">
            <a:avLst/>
          </a:prstGeom>
          <a:solidFill>
            <a:srgbClr val="F4DFE9"/>
          </a:solidFill>
          <a:ln>
            <a:solidFill>
              <a:srgbClr val="5A1025"/>
            </a:solidFill>
          </a:ln>
          <a:effectLst>
            <a:outerShdw blurRad="12700" dist="38100" dir="5400000" sx="98000" sy="98000" algn="ctr" rotWithShape="0">
              <a:srgbClr val="C63962"/>
            </a:outerShdw>
          </a:effectLst>
        </p:spPr>
        <p:txBody>
          <a:bodyPr wrap="square">
            <a:spAutoFit/>
          </a:bodyPr>
          <a:lstStyle/>
          <a:p>
            <a:pPr algn="ctr"/>
            <a:r>
              <a:rPr lang="ja-JP" altLang="en-US" sz="1050" dirty="0">
                <a:solidFill>
                  <a:srgbClr val="5A1025"/>
                </a:solidFill>
                <a:latin typeface="アプリ明朝" panose="02000600000000000000" pitchFamily="50" charset="-128"/>
                <a:ea typeface="アプリ明朝" panose="02000600000000000000" pitchFamily="50" charset="-128"/>
              </a:rPr>
              <a:t>オンサイト</a:t>
            </a:r>
            <a:r>
              <a:rPr lang="en-US" altLang="ja-JP" sz="1050" dirty="0">
                <a:solidFill>
                  <a:srgbClr val="5A1025"/>
                </a:solidFill>
                <a:latin typeface="アプリ明朝" panose="02000600000000000000" pitchFamily="50" charset="-128"/>
                <a:ea typeface="アプリ明朝" panose="02000600000000000000" pitchFamily="50" charset="-128"/>
              </a:rPr>
              <a:t>M (</a:t>
            </a:r>
            <a:r>
              <a:rPr lang="ja-JP" altLang="en-US" sz="1050" dirty="0">
                <a:solidFill>
                  <a:srgbClr val="5A1025"/>
                </a:solidFill>
                <a:latin typeface="アプリ明朝" panose="02000600000000000000" pitchFamily="50" charset="-128"/>
                <a:ea typeface="アプリ明朝" panose="02000600000000000000" pitchFamily="50" charset="-128"/>
              </a:rPr>
              <a:t>マネージャー</a:t>
            </a:r>
            <a:r>
              <a:rPr lang="en-US" altLang="ja-JP" sz="1050" dirty="0">
                <a:solidFill>
                  <a:srgbClr val="5A1025"/>
                </a:solidFill>
                <a:latin typeface="アプリ明朝" panose="02000600000000000000" pitchFamily="50" charset="-128"/>
                <a:ea typeface="アプリ明朝" panose="02000600000000000000" pitchFamily="50" charset="-128"/>
              </a:rPr>
              <a:t>)</a:t>
            </a:r>
            <a:r>
              <a:rPr lang="ja-JP" altLang="en-US" sz="1050" dirty="0">
                <a:solidFill>
                  <a:srgbClr val="5A1025"/>
                </a:solidFill>
                <a:latin typeface="アプリ明朝" panose="02000600000000000000" pitchFamily="50" charset="-128"/>
                <a:ea typeface="アプリ明朝" panose="02000600000000000000" pitchFamily="50" charset="-128"/>
              </a:rPr>
              <a:t>の業務</a:t>
            </a:r>
          </a:p>
        </p:txBody>
      </p:sp>
      <p:sp>
        <p:nvSpPr>
          <p:cNvPr id="19" name="テキスト ボックス 18">
            <a:extLst>
              <a:ext uri="{FF2B5EF4-FFF2-40B4-BE49-F238E27FC236}">
                <a16:creationId xmlns:a16="http://schemas.microsoft.com/office/drawing/2014/main" id="{055D5A72-41FA-8808-0700-4DAC6755333F}"/>
              </a:ext>
            </a:extLst>
          </p:cNvPr>
          <p:cNvSpPr txBox="1"/>
          <p:nvPr/>
        </p:nvSpPr>
        <p:spPr>
          <a:xfrm>
            <a:off x="6890647" y="2606454"/>
            <a:ext cx="3063771" cy="1179938"/>
          </a:xfrm>
          <a:prstGeom prst="rect">
            <a:avLst/>
          </a:prstGeom>
          <a:noFill/>
        </p:spPr>
        <p:txBody>
          <a:bodyPr wrap="square" rtlCol="0">
            <a:spAutoFit/>
          </a:bodyPr>
          <a:lstStyle/>
          <a:p>
            <a:pPr algn="ctr">
              <a:lnSpc>
                <a:spcPct val="150000"/>
              </a:lnSpc>
            </a:pPr>
            <a:r>
              <a:rPr lang="en-US" altLang="ja-JP" sz="800" dirty="0">
                <a:solidFill>
                  <a:srgbClr val="C63962"/>
                </a:solidFill>
                <a:effectLst/>
                <a:latin typeface="アプリ明朝" panose="02000600000000000000" pitchFamily="50" charset="-128"/>
                <a:ea typeface="アプリ明朝" panose="02000600000000000000" pitchFamily="50" charset="-128"/>
              </a:rPr>
              <a:t>~ </a:t>
            </a:r>
            <a:r>
              <a:rPr lang="ja-JP" altLang="en-US" sz="800" dirty="0">
                <a:solidFill>
                  <a:srgbClr val="C63962"/>
                </a:solidFill>
                <a:effectLst/>
                <a:latin typeface="アプリ明朝" panose="02000600000000000000" pitchFamily="50" charset="-128"/>
                <a:ea typeface="アプリ明朝" panose="02000600000000000000" pitchFamily="50" charset="-128"/>
              </a:rPr>
              <a:t>マネジメント全般 </a:t>
            </a:r>
            <a:r>
              <a:rPr lang="en-US" altLang="ja-JP" sz="800" dirty="0">
                <a:solidFill>
                  <a:srgbClr val="C63962"/>
                </a:solidFill>
                <a:effectLst/>
                <a:latin typeface="アプリ明朝" panose="02000600000000000000" pitchFamily="50" charset="-128"/>
                <a:ea typeface="アプリ明朝" panose="02000600000000000000" pitchFamily="50" charset="-128"/>
              </a:rPr>
              <a:t>~</a:t>
            </a:r>
          </a:p>
          <a:p>
            <a:pPr marL="171450" indent="-171450">
              <a:lnSpc>
                <a:spcPct val="150000"/>
              </a:lnSpc>
              <a:buFontTx/>
              <a:buChar char="-"/>
            </a:pPr>
            <a:r>
              <a:rPr lang="ja-JP" altLang="en-US" sz="800" b="0" dirty="0">
                <a:solidFill>
                  <a:srgbClr val="3F0C1B"/>
                </a:solidFill>
                <a:effectLst/>
                <a:latin typeface="アプリ明朝" panose="02000600000000000000" pitchFamily="50" charset="-128"/>
                <a:ea typeface="アプリ明朝" panose="02000600000000000000" pitchFamily="50" charset="-128"/>
              </a:rPr>
              <a:t>目標管理　物件全体の収支管理</a:t>
            </a:r>
            <a:r>
              <a:rPr lang="en-US" altLang="ja-JP" sz="800" b="0" dirty="0">
                <a:solidFill>
                  <a:srgbClr val="3F0C1B"/>
                </a:solidFill>
                <a:effectLst/>
                <a:latin typeface="アプリ明朝" panose="02000600000000000000" pitchFamily="50" charset="-128"/>
                <a:ea typeface="アプリ明朝" panose="02000600000000000000" pitchFamily="50" charset="-128"/>
              </a:rPr>
              <a:t>(</a:t>
            </a:r>
            <a:r>
              <a:rPr lang="ja-JP" altLang="en-US" sz="800" b="0" dirty="0">
                <a:solidFill>
                  <a:srgbClr val="3F0C1B"/>
                </a:solidFill>
                <a:effectLst/>
                <a:latin typeface="アプリ明朝" panose="02000600000000000000" pitchFamily="50" charset="-128"/>
                <a:ea typeface="アプリ明朝" panose="02000600000000000000" pitchFamily="50" charset="-128"/>
              </a:rPr>
              <a:t>売上・コスト</a:t>
            </a:r>
            <a:r>
              <a:rPr lang="en-US" altLang="ja-JP" sz="800" b="0" dirty="0">
                <a:solidFill>
                  <a:srgbClr val="3F0C1B"/>
                </a:solidFill>
                <a:effectLst/>
                <a:latin typeface="アプリ明朝" panose="02000600000000000000" pitchFamily="50" charset="-128"/>
                <a:ea typeface="アプリ明朝" panose="02000600000000000000" pitchFamily="50" charset="-128"/>
              </a:rPr>
              <a:t>)</a:t>
            </a:r>
          </a:p>
          <a:p>
            <a:pPr marL="171450" indent="-171450">
              <a:lnSpc>
                <a:spcPct val="150000"/>
              </a:lnSpc>
              <a:buFontTx/>
              <a:buChar char="-"/>
            </a:pPr>
            <a:r>
              <a:rPr lang="ja-JP" altLang="en-US" sz="800" b="0" dirty="0">
                <a:solidFill>
                  <a:srgbClr val="3F0C1B"/>
                </a:solidFill>
                <a:effectLst/>
                <a:latin typeface="アプリ明朝" panose="02000600000000000000" pitchFamily="50" charset="-128"/>
                <a:ea typeface="アプリ明朝" panose="02000600000000000000" pitchFamily="50" charset="-128"/>
              </a:rPr>
              <a:t>業務管理　業務効率・精度・課題整理・業務改善</a:t>
            </a:r>
            <a:endParaRPr lang="en-US" altLang="ja-JP" sz="800" b="0" dirty="0">
              <a:solidFill>
                <a:srgbClr val="3F0C1B"/>
              </a:solidFill>
              <a:effectLst/>
              <a:latin typeface="アプリ明朝" panose="02000600000000000000" pitchFamily="50" charset="-128"/>
              <a:ea typeface="アプリ明朝" panose="02000600000000000000" pitchFamily="50" charset="-128"/>
            </a:endParaRPr>
          </a:p>
          <a:p>
            <a:pPr marL="171450" indent="-171450">
              <a:lnSpc>
                <a:spcPct val="150000"/>
              </a:lnSpc>
              <a:buFontTx/>
              <a:buChar char="-"/>
            </a:pPr>
            <a:r>
              <a:rPr lang="ja-JP" altLang="en-US" sz="800" b="0" dirty="0">
                <a:solidFill>
                  <a:srgbClr val="3F0C1B"/>
                </a:solidFill>
                <a:latin typeface="アプリ明朝" panose="02000600000000000000" pitchFamily="50" charset="-128"/>
                <a:ea typeface="アプリ明朝" panose="02000600000000000000" pitchFamily="50" charset="-128"/>
              </a:rPr>
              <a:t>労務管理　部下の教育・指導・評価・勤怠</a:t>
            </a:r>
            <a:endParaRPr lang="en-US" altLang="ja-JP" sz="800" b="0" dirty="0">
              <a:solidFill>
                <a:srgbClr val="3F0C1B"/>
              </a:solidFill>
              <a:latin typeface="アプリ明朝" panose="02000600000000000000" pitchFamily="50" charset="-128"/>
              <a:ea typeface="アプリ明朝" panose="02000600000000000000" pitchFamily="50" charset="-128"/>
            </a:endParaRPr>
          </a:p>
          <a:p>
            <a:pPr marL="171450" indent="-171450">
              <a:lnSpc>
                <a:spcPct val="150000"/>
              </a:lnSpc>
              <a:buFontTx/>
              <a:buChar char="-"/>
            </a:pPr>
            <a:r>
              <a:rPr kumimoji="1" lang="ja-JP" altLang="en-US" sz="800" b="0" dirty="0">
                <a:solidFill>
                  <a:srgbClr val="3F0C1B"/>
                </a:solidFill>
                <a:latin typeface="アプリ明朝" panose="02000600000000000000" pitchFamily="50" charset="-128"/>
                <a:ea typeface="アプリ明朝" panose="02000600000000000000" pitchFamily="50" charset="-128"/>
              </a:rPr>
              <a:t>現金管理　物件全体の現金管理</a:t>
            </a:r>
          </a:p>
          <a:p>
            <a:pPr marL="171450" indent="-171450">
              <a:lnSpc>
                <a:spcPct val="150000"/>
              </a:lnSpc>
              <a:buFontTx/>
              <a:buChar char="-"/>
            </a:pPr>
            <a:r>
              <a:rPr kumimoji="1" lang="ja-JP" altLang="en-US" sz="800" b="0" dirty="0">
                <a:solidFill>
                  <a:srgbClr val="3F0C1B"/>
                </a:solidFill>
                <a:latin typeface="アプリ明朝" panose="02000600000000000000" pitchFamily="50" charset="-128"/>
                <a:ea typeface="アプリ明朝" panose="02000600000000000000" pitchFamily="50" charset="-128"/>
              </a:rPr>
              <a:t>管理報告の作成・提出 ・レポーティング業務</a:t>
            </a:r>
          </a:p>
        </p:txBody>
      </p:sp>
      <p:sp>
        <p:nvSpPr>
          <p:cNvPr id="17" name="テキスト ボックス 16">
            <a:extLst>
              <a:ext uri="{FF2B5EF4-FFF2-40B4-BE49-F238E27FC236}">
                <a16:creationId xmlns:a16="http://schemas.microsoft.com/office/drawing/2014/main" id="{CB13D5F5-DBF7-6EBC-4D3C-35DE14B85BB2}"/>
              </a:ext>
              <a:ext uri="{C183D7F6-B498-43B3-948B-1728B52AA6E4}">
                <adec:decorative xmlns:adec="http://schemas.microsoft.com/office/drawing/2017/decorative" val="0"/>
              </a:ext>
            </a:extLst>
          </p:cNvPr>
          <p:cNvSpPr txBox="1"/>
          <p:nvPr/>
        </p:nvSpPr>
        <p:spPr>
          <a:xfrm>
            <a:off x="6879225" y="3980365"/>
            <a:ext cx="3063771" cy="253916"/>
          </a:xfrm>
          <a:prstGeom prst="rect">
            <a:avLst/>
          </a:prstGeom>
          <a:solidFill>
            <a:srgbClr val="F4DFE9"/>
          </a:solidFill>
          <a:ln>
            <a:solidFill>
              <a:srgbClr val="5A1025"/>
            </a:solidFill>
          </a:ln>
          <a:effectLst>
            <a:outerShdw blurRad="12700" dist="38100" dir="5400000" sx="98000" sy="98000" algn="ctr" rotWithShape="0">
              <a:srgbClr val="C63962"/>
            </a:outerShdw>
          </a:effectLst>
        </p:spPr>
        <p:txBody>
          <a:bodyPr wrap="square">
            <a:spAutoFit/>
          </a:bodyPr>
          <a:lstStyle/>
          <a:p>
            <a:pPr algn="ctr"/>
            <a:r>
              <a:rPr lang="ja-JP" altLang="en-US" sz="1050" dirty="0">
                <a:solidFill>
                  <a:srgbClr val="5A1025"/>
                </a:solidFill>
                <a:latin typeface="アプリ明朝" panose="02000600000000000000" pitchFamily="50" charset="-128"/>
                <a:ea typeface="アプリ明朝" panose="02000600000000000000" pitchFamily="50" charset="-128"/>
              </a:rPr>
              <a:t>オンサイト</a:t>
            </a:r>
            <a:r>
              <a:rPr lang="en-US" altLang="ja-JP" sz="1050" dirty="0">
                <a:solidFill>
                  <a:srgbClr val="5A1025"/>
                </a:solidFill>
                <a:latin typeface="アプリ明朝" panose="02000600000000000000" pitchFamily="50" charset="-128"/>
                <a:ea typeface="アプリ明朝" panose="02000600000000000000" pitchFamily="50" charset="-128"/>
              </a:rPr>
              <a:t>SV (</a:t>
            </a:r>
            <a:r>
              <a:rPr lang="ja-JP" altLang="en-US" sz="1050" dirty="0">
                <a:solidFill>
                  <a:srgbClr val="5A1025"/>
                </a:solidFill>
                <a:latin typeface="アプリ明朝" panose="02000600000000000000" pitchFamily="50" charset="-128"/>
                <a:ea typeface="アプリ明朝" panose="02000600000000000000" pitchFamily="50" charset="-128"/>
              </a:rPr>
              <a:t>スーパーバイザー</a:t>
            </a:r>
            <a:r>
              <a:rPr lang="en-US" altLang="ja-JP" sz="1050" dirty="0">
                <a:solidFill>
                  <a:srgbClr val="5A1025"/>
                </a:solidFill>
                <a:latin typeface="アプリ明朝" panose="02000600000000000000" pitchFamily="50" charset="-128"/>
                <a:ea typeface="アプリ明朝" panose="02000600000000000000" pitchFamily="50" charset="-128"/>
              </a:rPr>
              <a:t>)</a:t>
            </a:r>
            <a:r>
              <a:rPr lang="ja-JP" altLang="en-US" sz="1050" dirty="0">
                <a:solidFill>
                  <a:srgbClr val="5A1025"/>
                </a:solidFill>
                <a:latin typeface="アプリ明朝" panose="02000600000000000000" pitchFamily="50" charset="-128"/>
                <a:ea typeface="アプリ明朝" panose="02000600000000000000" pitchFamily="50" charset="-128"/>
              </a:rPr>
              <a:t>の業務</a:t>
            </a:r>
          </a:p>
        </p:txBody>
      </p:sp>
      <p:sp>
        <p:nvSpPr>
          <p:cNvPr id="20" name="テキスト ボックス 19">
            <a:extLst>
              <a:ext uri="{FF2B5EF4-FFF2-40B4-BE49-F238E27FC236}">
                <a16:creationId xmlns:a16="http://schemas.microsoft.com/office/drawing/2014/main" id="{697B88ED-4787-593F-4389-2877B075211C}"/>
              </a:ext>
            </a:extLst>
          </p:cNvPr>
          <p:cNvSpPr txBox="1"/>
          <p:nvPr/>
        </p:nvSpPr>
        <p:spPr>
          <a:xfrm>
            <a:off x="6890647" y="4283893"/>
            <a:ext cx="3063771" cy="256609"/>
          </a:xfrm>
          <a:prstGeom prst="rect">
            <a:avLst/>
          </a:prstGeom>
          <a:noFill/>
        </p:spPr>
        <p:txBody>
          <a:bodyPr wrap="square" rtlCol="0">
            <a:spAutoFit/>
          </a:bodyPr>
          <a:lstStyle/>
          <a:p>
            <a:pPr algn="ctr">
              <a:lnSpc>
                <a:spcPct val="150000"/>
              </a:lnSpc>
            </a:pPr>
            <a:r>
              <a:rPr lang="en-US" altLang="ja-JP" sz="800" dirty="0">
                <a:solidFill>
                  <a:srgbClr val="C63962"/>
                </a:solidFill>
                <a:effectLst/>
                <a:latin typeface="アプリ明朝" panose="02000600000000000000" pitchFamily="50" charset="-128"/>
                <a:ea typeface="アプリ明朝" panose="02000600000000000000" pitchFamily="50" charset="-128"/>
              </a:rPr>
              <a:t>~</a:t>
            </a:r>
            <a:r>
              <a:rPr lang="ja-JP" altLang="en-US" sz="800" dirty="0">
                <a:solidFill>
                  <a:srgbClr val="C63962"/>
                </a:solidFill>
                <a:effectLst/>
                <a:latin typeface="アプリ明朝" panose="02000600000000000000" pitchFamily="50" charset="-128"/>
                <a:ea typeface="アプリ明朝" panose="02000600000000000000" pitchFamily="50" charset="-128"/>
              </a:rPr>
              <a:t>レジデントサービス業務及び建物全体管理業務補助 </a:t>
            </a:r>
            <a:r>
              <a:rPr lang="en-US" altLang="ja-JP" sz="800" dirty="0">
                <a:solidFill>
                  <a:srgbClr val="C63962"/>
                </a:solidFill>
                <a:effectLst/>
                <a:latin typeface="アプリ明朝" panose="02000600000000000000" pitchFamily="50" charset="-128"/>
                <a:ea typeface="アプリ明朝" panose="02000600000000000000" pitchFamily="50" charset="-128"/>
              </a:rPr>
              <a:t>~</a:t>
            </a:r>
            <a:endParaRPr kumimoji="1" lang="ja-JP" altLang="en-US" sz="800" b="0" dirty="0">
              <a:solidFill>
                <a:srgbClr val="3F0C1B"/>
              </a:solidFill>
              <a:latin typeface="アプリ明朝" panose="02000600000000000000" pitchFamily="50" charset="-128"/>
              <a:ea typeface="アプリ明朝" panose="02000600000000000000" pitchFamily="50" charset="-128"/>
            </a:endParaRPr>
          </a:p>
        </p:txBody>
      </p:sp>
      <p:pic>
        <p:nvPicPr>
          <p:cNvPr id="3" name="図 2" descr="ダイアグラム">
            <a:extLst>
              <a:ext uri="{FF2B5EF4-FFF2-40B4-BE49-F238E27FC236}">
                <a16:creationId xmlns:a16="http://schemas.microsoft.com/office/drawing/2014/main" id="{230A84AE-2AC0-A8D2-4D3C-FB9D589191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20949" y="2240524"/>
            <a:ext cx="2965117" cy="4923689"/>
          </a:xfrm>
          <a:prstGeom prst="rect">
            <a:avLst/>
          </a:prstGeom>
        </p:spPr>
      </p:pic>
      <p:sp>
        <p:nvSpPr>
          <p:cNvPr id="14" name="テキスト ボックス 13">
            <a:extLst>
              <a:ext uri="{FF2B5EF4-FFF2-40B4-BE49-F238E27FC236}">
                <a16:creationId xmlns:a16="http://schemas.microsoft.com/office/drawing/2014/main" id="{5567D16D-4201-49A3-7F27-67EC68925A12}"/>
              </a:ext>
              <a:ext uri="{C183D7F6-B498-43B3-948B-1728B52AA6E4}">
                <adec:decorative xmlns:adec="http://schemas.microsoft.com/office/drawing/2017/decorative" val="0"/>
              </a:ext>
            </a:extLst>
          </p:cNvPr>
          <p:cNvSpPr txBox="1"/>
          <p:nvPr/>
        </p:nvSpPr>
        <p:spPr>
          <a:xfrm>
            <a:off x="812462" y="2266253"/>
            <a:ext cx="2940906" cy="253916"/>
          </a:xfrm>
          <a:prstGeom prst="rect">
            <a:avLst/>
          </a:prstGeom>
          <a:solidFill>
            <a:srgbClr val="F3EDF9"/>
          </a:solidFill>
          <a:ln>
            <a:solidFill>
              <a:srgbClr val="5A1025"/>
            </a:solidFill>
          </a:ln>
          <a:effectLst>
            <a:outerShdw dist="38100" dir="5400000" sx="98000" sy="98000" algn="ctr" rotWithShape="0">
              <a:srgbClr val="883866"/>
            </a:outerShdw>
          </a:effectLst>
        </p:spPr>
        <p:txBody>
          <a:bodyPr wrap="square">
            <a:spAutoFit/>
          </a:bodyPr>
          <a:lstStyle/>
          <a:p>
            <a:pPr algn="ctr"/>
            <a:r>
              <a:rPr lang="ja-JP" altLang="en-US" sz="1050" dirty="0">
                <a:solidFill>
                  <a:srgbClr val="5A1025"/>
                </a:solidFill>
                <a:latin typeface="アプリ明朝" panose="02000600000000000000" pitchFamily="50" charset="-128"/>
                <a:ea typeface="アプリ明朝" panose="02000600000000000000" pitchFamily="50" charset="-128"/>
              </a:rPr>
              <a:t>本社の業務</a:t>
            </a:r>
          </a:p>
        </p:txBody>
      </p:sp>
      <p:sp>
        <p:nvSpPr>
          <p:cNvPr id="21" name="テキスト ボックス 20">
            <a:extLst>
              <a:ext uri="{FF2B5EF4-FFF2-40B4-BE49-F238E27FC236}">
                <a16:creationId xmlns:a16="http://schemas.microsoft.com/office/drawing/2014/main" id="{C12A9B88-C18A-E2D5-BDD0-5A401D913A6D}"/>
              </a:ext>
            </a:extLst>
          </p:cNvPr>
          <p:cNvSpPr txBox="1"/>
          <p:nvPr/>
        </p:nvSpPr>
        <p:spPr>
          <a:xfrm>
            <a:off x="823884" y="2594005"/>
            <a:ext cx="2918062" cy="2103268"/>
          </a:xfrm>
          <a:prstGeom prst="rect">
            <a:avLst/>
          </a:prstGeom>
          <a:noFill/>
        </p:spPr>
        <p:txBody>
          <a:bodyPr wrap="square" rtlCol="0">
            <a:spAutoFit/>
          </a:bodyPr>
          <a:lstStyle/>
          <a:p>
            <a:pPr algn="ctr">
              <a:lnSpc>
                <a:spcPct val="150000"/>
              </a:lnSpc>
            </a:pPr>
            <a:r>
              <a:rPr lang="en-US" altLang="ja-JP" sz="800" dirty="0">
                <a:solidFill>
                  <a:srgbClr val="C63962"/>
                </a:solidFill>
                <a:effectLst/>
                <a:latin typeface="アプリ明朝" panose="02000600000000000000" pitchFamily="50" charset="-128"/>
                <a:ea typeface="アプリ明朝" panose="02000600000000000000" pitchFamily="50" charset="-128"/>
              </a:rPr>
              <a:t>~ </a:t>
            </a:r>
            <a:r>
              <a:rPr lang="ja-JP" altLang="en-US" sz="800" dirty="0">
                <a:solidFill>
                  <a:srgbClr val="C63962"/>
                </a:solidFill>
                <a:effectLst/>
                <a:latin typeface="アプリ明朝" panose="02000600000000000000" pitchFamily="50" charset="-128"/>
                <a:ea typeface="アプリ明朝" panose="02000600000000000000" pitchFamily="50" charset="-128"/>
              </a:rPr>
              <a:t>クオリティ管理・オンサイトのフォロー </a:t>
            </a:r>
            <a:r>
              <a:rPr lang="en-US" altLang="ja-JP" sz="800" dirty="0">
                <a:solidFill>
                  <a:srgbClr val="C63962"/>
                </a:solidFill>
                <a:effectLst/>
                <a:latin typeface="アプリ明朝" panose="02000600000000000000" pitchFamily="50" charset="-128"/>
                <a:ea typeface="アプリ明朝" panose="02000600000000000000" pitchFamily="50" charset="-128"/>
              </a:rPr>
              <a:t>~</a:t>
            </a:r>
            <a:endParaRPr lang="en-US" altLang="zh-TW" sz="800" dirty="0">
              <a:solidFill>
                <a:srgbClr val="C63962"/>
              </a:solidFill>
              <a:effectLst/>
              <a:latin typeface="アプリ明朝" panose="02000600000000000000" pitchFamily="50" charset="-128"/>
              <a:ea typeface="アプリ明朝" panose="02000600000000000000" pitchFamily="50" charset="-128"/>
            </a:endParaRPr>
          </a:p>
          <a:p>
            <a:pPr marL="171450" indent="-171450">
              <a:lnSpc>
                <a:spcPct val="150000"/>
              </a:lnSpc>
              <a:buFontTx/>
              <a:buChar char="-"/>
            </a:pPr>
            <a:r>
              <a:rPr lang="ja-JP" altLang="en-US" sz="800" b="0" dirty="0">
                <a:solidFill>
                  <a:srgbClr val="3F0C1B"/>
                </a:solidFill>
                <a:effectLst/>
                <a:latin typeface="アプリ明朝" panose="02000600000000000000" pitchFamily="50" charset="-128"/>
                <a:ea typeface="アプリ明朝" panose="02000600000000000000" pitchFamily="50" charset="-128"/>
              </a:rPr>
              <a:t>接遇におけるホスピタリティマインド </a:t>
            </a:r>
            <a:r>
              <a:rPr lang="en-US" altLang="ja-JP" sz="800" b="0" dirty="0">
                <a:solidFill>
                  <a:srgbClr val="3F0C1B"/>
                </a:solidFill>
                <a:effectLst/>
                <a:latin typeface="アプリ明朝" panose="02000600000000000000" pitchFamily="50" charset="-128"/>
                <a:ea typeface="アプリ明朝" panose="02000600000000000000" pitchFamily="50" charset="-128"/>
              </a:rPr>
              <a:t>(</a:t>
            </a:r>
            <a:r>
              <a:rPr lang="ja-JP" altLang="en-US" sz="800" b="0" dirty="0">
                <a:solidFill>
                  <a:srgbClr val="3F0C1B"/>
                </a:solidFill>
                <a:effectLst/>
                <a:latin typeface="アプリ明朝" panose="02000600000000000000" pitchFamily="50" charset="-128"/>
                <a:ea typeface="アプリ明朝" panose="02000600000000000000" pitchFamily="50" charset="-128"/>
              </a:rPr>
              <a:t>基本理念</a:t>
            </a:r>
            <a:r>
              <a:rPr lang="en-US" altLang="ja-JP" sz="800" b="0" dirty="0">
                <a:solidFill>
                  <a:srgbClr val="3F0C1B"/>
                </a:solidFill>
                <a:effectLst/>
                <a:latin typeface="アプリ明朝" panose="02000600000000000000" pitchFamily="50" charset="-128"/>
                <a:ea typeface="アプリ明朝" panose="02000600000000000000" pitchFamily="50" charset="-128"/>
              </a:rPr>
              <a:t>)</a:t>
            </a:r>
            <a:r>
              <a:rPr lang="ja-JP" altLang="en-US" sz="800" b="0" dirty="0">
                <a:solidFill>
                  <a:srgbClr val="3F0C1B"/>
                </a:solidFill>
                <a:effectLst/>
                <a:latin typeface="アプリ明朝" panose="02000600000000000000" pitchFamily="50" charset="-128"/>
                <a:ea typeface="アプリ明朝" panose="02000600000000000000" pitchFamily="50" charset="-128"/>
              </a:rPr>
              <a:t>の教育</a:t>
            </a:r>
          </a:p>
          <a:p>
            <a:pPr marL="171450" indent="-171450">
              <a:lnSpc>
                <a:spcPct val="150000"/>
              </a:lnSpc>
              <a:buFontTx/>
              <a:buChar char="-"/>
            </a:pPr>
            <a:r>
              <a:rPr lang="ja-JP" altLang="en-US" sz="800" b="0" dirty="0">
                <a:solidFill>
                  <a:srgbClr val="3F0C1B"/>
                </a:solidFill>
                <a:effectLst/>
                <a:latin typeface="アプリ明朝" panose="02000600000000000000" pitchFamily="50" charset="-128"/>
                <a:ea typeface="アプリ明朝" panose="02000600000000000000" pitchFamily="50" charset="-128"/>
              </a:rPr>
              <a:t>ホスピタリティ対応のマニュアル化、維持、改訂</a:t>
            </a:r>
          </a:p>
          <a:p>
            <a:pPr marL="171450" indent="-171450">
              <a:lnSpc>
                <a:spcPct val="150000"/>
              </a:lnSpc>
              <a:buFontTx/>
              <a:buChar char="-"/>
            </a:pPr>
            <a:r>
              <a:rPr lang="ja-JP" altLang="en-US" sz="800" b="0" dirty="0">
                <a:solidFill>
                  <a:srgbClr val="3F0C1B"/>
                </a:solidFill>
                <a:effectLst/>
                <a:latin typeface="アプリ明朝" panose="02000600000000000000" pitchFamily="50" charset="-128"/>
                <a:ea typeface="アプリ明朝" panose="02000600000000000000" pitchFamily="50" charset="-128"/>
              </a:rPr>
              <a:t>オンサイト配置前後における教育・研修</a:t>
            </a:r>
          </a:p>
          <a:p>
            <a:pPr marL="171450" indent="-171450">
              <a:lnSpc>
                <a:spcPct val="150000"/>
              </a:lnSpc>
              <a:buFontTx/>
              <a:buChar char="-"/>
            </a:pPr>
            <a:r>
              <a:rPr lang="ja-JP" altLang="en-US" sz="800" b="0" dirty="0">
                <a:solidFill>
                  <a:srgbClr val="3F0C1B"/>
                </a:solidFill>
                <a:effectLst/>
                <a:latin typeface="アプリ明朝" panose="02000600000000000000" pitchFamily="50" charset="-128"/>
                <a:ea typeface="アプリ明朝" panose="02000600000000000000" pitchFamily="50" charset="-128"/>
              </a:rPr>
              <a:t>業務改善、管理手法の見直し</a:t>
            </a:r>
          </a:p>
          <a:p>
            <a:pPr marL="171450" indent="-171450">
              <a:lnSpc>
                <a:spcPct val="150000"/>
              </a:lnSpc>
              <a:buFontTx/>
              <a:buChar char="-"/>
            </a:pPr>
            <a:r>
              <a:rPr lang="ja-JP" altLang="en-US" sz="800" b="0" dirty="0">
                <a:solidFill>
                  <a:srgbClr val="3F0C1B"/>
                </a:solidFill>
                <a:effectLst/>
                <a:latin typeface="アプリ明朝" panose="02000600000000000000" pitchFamily="50" charset="-128"/>
                <a:ea typeface="アプリ明朝" panose="02000600000000000000" pitchFamily="50" charset="-128"/>
              </a:rPr>
              <a:t>サービスレベルの維持、管理</a:t>
            </a:r>
          </a:p>
          <a:p>
            <a:pPr marL="171450" indent="-171450">
              <a:lnSpc>
                <a:spcPct val="150000"/>
              </a:lnSpc>
              <a:buFontTx/>
              <a:buChar char="-"/>
            </a:pPr>
            <a:r>
              <a:rPr lang="ja-JP" altLang="en-US" sz="800" b="0" dirty="0">
                <a:solidFill>
                  <a:srgbClr val="3F0C1B"/>
                </a:solidFill>
                <a:effectLst/>
                <a:latin typeface="アプリ明朝" panose="02000600000000000000" pitchFamily="50" charset="-128"/>
                <a:ea typeface="アプリ明朝" panose="02000600000000000000" pitchFamily="50" charset="-128"/>
              </a:rPr>
              <a:t>オンサイトからの報告・連絡・相談事項の吸い上げと指導・フォロー</a:t>
            </a:r>
          </a:p>
          <a:p>
            <a:pPr marL="171450" indent="-171450">
              <a:lnSpc>
                <a:spcPct val="150000"/>
              </a:lnSpc>
              <a:buFontTx/>
              <a:buChar char="-"/>
            </a:pPr>
            <a:r>
              <a:rPr lang="ja-JP" altLang="en-US" sz="800" b="0" dirty="0">
                <a:solidFill>
                  <a:srgbClr val="3F0C1B"/>
                </a:solidFill>
                <a:effectLst/>
                <a:latin typeface="アプリ明朝" panose="02000600000000000000" pitchFamily="50" charset="-128"/>
                <a:ea typeface="アプリ明朝" panose="02000600000000000000" pitchFamily="50" charset="-128"/>
              </a:rPr>
              <a:t>オンサイトのシフトフォロー</a:t>
            </a:r>
          </a:p>
          <a:p>
            <a:pPr marL="171450" indent="-171450">
              <a:lnSpc>
                <a:spcPct val="150000"/>
              </a:lnSpc>
              <a:buFontTx/>
              <a:buChar char="-"/>
            </a:pPr>
            <a:r>
              <a:rPr lang="ja-JP" altLang="en-US" sz="800" b="0" dirty="0">
                <a:solidFill>
                  <a:srgbClr val="3F0C1B"/>
                </a:solidFill>
                <a:effectLst/>
                <a:latin typeface="アプリ明朝" panose="02000600000000000000" pitchFamily="50" charset="-128"/>
                <a:ea typeface="アプリ明朝" panose="02000600000000000000" pitchFamily="50" charset="-128"/>
              </a:rPr>
              <a:t>サービスメニュー構築・アライアンス先との提携</a:t>
            </a:r>
          </a:p>
          <a:p>
            <a:pPr marL="171450" indent="-171450">
              <a:lnSpc>
                <a:spcPct val="150000"/>
              </a:lnSpc>
              <a:buFontTx/>
              <a:buChar char="-"/>
            </a:pPr>
            <a:r>
              <a:rPr lang="ja-JP" altLang="en-US" sz="800" b="0" dirty="0">
                <a:solidFill>
                  <a:srgbClr val="3F0C1B"/>
                </a:solidFill>
                <a:effectLst/>
                <a:latin typeface="アプリ明朝" panose="02000600000000000000" pitchFamily="50" charset="-128"/>
                <a:ea typeface="アプリ明朝" panose="02000600000000000000" pitchFamily="50" charset="-128"/>
              </a:rPr>
              <a:t>委託主様との窓口</a:t>
            </a:r>
            <a:endParaRPr kumimoji="1" lang="ja-JP" altLang="en-US" sz="800" b="0" dirty="0">
              <a:solidFill>
                <a:srgbClr val="3F0C1B"/>
              </a:solidFill>
              <a:latin typeface="アプリ明朝" panose="02000600000000000000" pitchFamily="50" charset="-128"/>
              <a:ea typeface="アプリ明朝" panose="02000600000000000000" pitchFamily="50" charset="-128"/>
            </a:endParaRPr>
          </a:p>
        </p:txBody>
      </p:sp>
      <p:sp>
        <p:nvSpPr>
          <p:cNvPr id="22" name="テキスト ボックス 21">
            <a:extLst>
              <a:ext uri="{FF2B5EF4-FFF2-40B4-BE49-F238E27FC236}">
                <a16:creationId xmlns:a16="http://schemas.microsoft.com/office/drawing/2014/main" id="{8A0A0955-9F00-05D7-C661-4B3A2B0483C1}"/>
              </a:ext>
              <a:ext uri="{C183D7F6-B498-43B3-948B-1728B52AA6E4}">
                <adec:decorative xmlns:adec="http://schemas.microsoft.com/office/drawing/2017/decorative" val="0"/>
              </a:ext>
            </a:extLst>
          </p:cNvPr>
          <p:cNvSpPr txBox="1"/>
          <p:nvPr/>
        </p:nvSpPr>
        <p:spPr>
          <a:xfrm>
            <a:off x="812462" y="4970133"/>
            <a:ext cx="2940906" cy="253916"/>
          </a:xfrm>
          <a:prstGeom prst="rect">
            <a:avLst/>
          </a:prstGeom>
          <a:solidFill>
            <a:srgbClr val="F4DFE9"/>
          </a:solidFill>
          <a:ln>
            <a:solidFill>
              <a:srgbClr val="5A1025"/>
            </a:solidFill>
          </a:ln>
          <a:effectLst>
            <a:outerShdw dist="38100" dir="5400000" sx="98000" sy="98000" algn="ctr" rotWithShape="0">
              <a:srgbClr val="C63962"/>
            </a:outerShdw>
          </a:effectLst>
        </p:spPr>
        <p:txBody>
          <a:bodyPr wrap="square">
            <a:spAutoFit/>
          </a:bodyPr>
          <a:lstStyle/>
          <a:p>
            <a:pPr algn="ctr"/>
            <a:r>
              <a:rPr lang="ja-JP" altLang="en-US" sz="1050" dirty="0">
                <a:solidFill>
                  <a:srgbClr val="5A1025"/>
                </a:solidFill>
                <a:latin typeface="アプリ明朝" panose="02000600000000000000" pitchFamily="50" charset="-128"/>
                <a:ea typeface="アプリ明朝" panose="02000600000000000000" pitchFamily="50" charset="-128"/>
              </a:rPr>
              <a:t>オンサイト</a:t>
            </a:r>
            <a:r>
              <a:rPr lang="en-US" altLang="ja-JP" sz="1050" dirty="0">
                <a:solidFill>
                  <a:srgbClr val="5A1025"/>
                </a:solidFill>
                <a:latin typeface="アプリ明朝" panose="02000600000000000000" pitchFamily="50" charset="-128"/>
                <a:ea typeface="アプリ明朝" panose="02000600000000000000" pitchFamily="50" charset="-128"/>
              </a:rPr>
              <a:t>CC (</a:t>
            </a:r>
            <a:r>
              <a:rPr lang="ja-JP" altLang="en-US" sz="1050" dirty="0">
                <a:solidFill>
                  <a:srgbClr val="5A1025"/>
                </a:solidFill>
                <a:latin typeface="アプリ明朝" panose="02000600000000000000" pitchFamily="50" charset="-128"/>
                <a:ea typeface="アプリ明朝" panose="02000600000000000000" pitchFamily="50" charset="-128"/>
              </a:rPr>
              <a:t>コンシアージュ</a:t>
            </a:r>
            <a:r>
              <a:rPr lang="en-US" altLang="ja-JP" sz="1050" dirty="0">
                <a:solidFill>
                  <a:srgbClr val="5A1025"/>
                </a:solidFill>
                <a:latin typeface="アプリ明朝" panose="02000600000000000000" pitchFamily="50" charset="-128"/>
                <a:ea typeface="アプリ明朝" panose="02000600000000000000" pitchFamily="50" charset="-128"/>
              </a:rPr>
              <a:t>)</a:t>
            </a:r>
            <a:r>
              <a:rPr lang="ja-JP" altLang="en-US" sz="1050" dirty="0">
                <a:solidFill>
                  <a:srgbClr val="5A1025"/>
                </a:solidFill>
                <a:latin typeface="アプリ明朝" panose="02000600000000000000" pitchFamily="50" charset="-128"/>
                <a:ea typeface="アプリ明朝" panose="02000600000000000000" pitchFamily="50" charset="-128"/>
              </a:rPr>
              <a:t>の業務</a:t>
            </a:r>
          </a:p>
        </p:txBody>
      </p:sp>
      <p:sp>
        <p:nvSpPr>
          <p:cNvPr id="24" name="テキスト ボックス 23">
            <a:extLst>
              <a:ext uri="{FF2B5EF4-FFF2-40B4-BE49-F238E27FC236}">
                <a16:creationId xmlns:a16="http://schemas.microsoft.com/office/drawing/2014/main" id="{213F04F8-92AF-51B0-1F19-AFEF1C0BAF77}"/>
              </a:ext>
            </a:extLst>
          </p:cNvPr>
          <p:cNvSpPr txBox="1"/>
          <p:nvPr/>
        </p:nvSpPr>
        <p:spPr>
          <a:xfrm>
            <a:off x="823884" y="5253429"/>
            <a:ext cx="2940906" cy="1918602"/>
          </a:xfrm>
          <a:prstGeom prst="rect">
            <a:avLst/>
          </a:prstGeom>
          <a:noFill/>
        </p:spPr>
        <p:txBody>
          <a:bodyPr wrap="square" rtlCol="0">
            <a:spAutoFit/>
          </a:bodyPr>
          <a:lstStyle/>
          <a:p>
            <a:pPr algn="ctr">
              <a:lnSpc>
                <a:spcPct val="150000"/>
              </a:lnSpc>
            </a:pPr>
            <a:r>
              <a:rPr lang="en-US" altLang="ja-JP" sz="800" dirty="0">
                <a:solidFill>
                  <a:srgbClr val="C63962"/>
                </a:solidFill>
                <a:effectLst/>
                <a:latin typeface="アプリ明朝" panose="02000600000000000000" pitchFamily="50" charset="-128"/>
                <a:ea typeface="アプリ明朝" panose="02000600000000000000" pitchFamily="50" charset="-128"/>
              </a:rPr>
              <a:t>~ </a:t>
            </a:r>
            <a:r>
              <a:rPr lang="ja-JP" altLang="en-US" sz="800" dirty="0">
                <a:solidFill>
                  <a:srgbClr val="C63962"/>
                </a:solidFill>
                <a:effectLst/>
                <a:latin typeface="アプリ明朝" panose="02000600000000000000" pitchFamily="50" charset="-128"/>
                <a:ea typeface="アプリ明朝" panose="02000600000000000000" pitchFamily="50" charset="-128"/>
              </a:rPr>
              <a:t>レジデント・ゲストへのサービス提供 </a:t>
            </a:r>
            <a:r>
              <a:rPr lang="en-US" altLang="ja-JP" sz="800" dirty="0">
                <a:solidFill>
                  <a:srgbClr val="C63962"/>
                </a:solidFill>
                <a:effectLst/>
                <a:latin typeface="アプリ明朝" panose="02000600000000000000" pitchFamily="50" charset="-128"/>
                <a:ea typeface="アプリ明朝" panose="02000600000000000000" pitchFamily="50" charset="-128"/>
              </a:rPr>
              <a:t>~</a:t>
            </a:r>
            <a:endParaRPr lang="en-US" altLang="zh-TW" sz="800" dirty="0">
              <a:solidFill>
                <a:srgbClr val="C63962"/>
              </a:solidFill>
              <a:effectLst/>
              <a:latin typeface="アプリ明朝" panose="02000600000000000000" pitchFamily="50" charset="-128"/>
              <a:ea typeface="アプリ明朝" panose="02000600000000000000" pitchFamily="50" charset="-128"/>
            </a:endParaRPr>
          </a:p>
          <a:p>
            <a:pPr marL="171450" indent="-171450">
              <a:lnSpc>
                <a:spcPct val="150000"/>
              </a:lnSpc>
              <a:buFontTx/>
              <a:buChar char="-"/>
            </a:pPr>
            <a:r>
              <a:rPr lang="ja-JP" altLang="en-US" sz="800" b="0" dirty="0">
                <a:solidFill>
                  <a:srgbClr val="3F0C1B"/>
                </a:solidFill>
                <a:effectLst/>
                <a:latin typeface="アプリ明朝" panose="02000600000000000000" pitchFamily="50" charset="-128"/>
                <a:ea typeface="アプリ明朝" panose="02000600000000000000" pitchFamily="50" charset="-128"/>
              </a:rPr>
              <a:t>コンシアージュサービス対応業務</a:t>
            </a:r>
          </a:p>
          <a:p>
            <a:pPr>
              <a:lnSpc>
                <a:spcPct val="150000"/>
              </a:lnSpc>
            </a:pPr>
            <a:r>
              <a:rPr lang="ja-JP" altLang="en-US" sz="800" b="0" dirty="0">
                <a:solidFill>
                  <a:srgbClr val="3F0C1B"/>
                </a:solidFill>
                <a:latin typeface="アプリ明朝" panose="02000600000000000000" pitchFamily="50" charset="-128"/>
                <a:ea typeface="アプリ明朝" panose="02000600000000000000" pitchFamily="50" charset="-128"/>
              </a:rPr>
              <a:t>　　　</a:t>
            </a:r>
            <a:r>
              <a:rPr lang="ja-JP" altLang="en-US" sz="800" b="0" dirty="0">
                <a:solidFill>
                  <a:srgbClr val="3F0C1B"/>
                </a:solidFill>
                <a:effectLst/>
                <a:latin typeface="アプリ明朝" panose="02000600000000000000" pitchFamily="50" charset="-128"/>
                <a:ea typeface="アプリ明朝" panose="02000600000000000000" pitchFamily="50" charset="-128"/>
              </a:rPr>
              <a:t>・ベーシックサービス</a:t>
            </a:r>
          </a:p>
          <a:p>
            <a:pPr>
              <a:lnSpc>
                <a:spcPct val="150000"/>
              </a:lnSpc>
            </a:pPr>
            <a:r>
              <a:rPr lang="ja-JP" altLang="en-US" sz="800" b="0" dirty="0">
                <a:solidFill>
                  <a:srgbClr val="3F0C1B"/>
                </a:solidFill>
                <a:effectLst/>
                <a:latin typeface="アプリ明朝" panose="02000600000000000000" pitchFamily="50" charset="-128"/>
                <a:ea typeface="アプリ明朝" panose="02000600000000000000" pitchFamily="50" charset="-128"/>
              </a:rPr>
              <a:t>　　　 ・オンデマンドサービス</a:t>
            </a:r>
          </a:p>
          <a:p>
            <a:pPr marL="171450" indent="-171450">
              <a:lnSpc>
                <a:spcPct val="150000"/>
              </a:lnSpc>
              <a:buFontTx/>
              <a:buChar char="-"/>
            </a:pPr>
            <a:r>
              <a:rPr lang="ja-JP" altLang="en-US" sz="800" b="0" dirty="0">
                <a:solidFill>
                  <a:srgbClr val="3F0C1B"/>
                </a:solidFill>
                <a:effectLst/>
                <a:latin typeface="アプリ明朝" panose="02000600000000000000" pitchFamily="50" charset="-128"/>
                <a:ea typeface="アプリ明朝" panose="02000600000000000000" pitchFamily="50" charset="-128"/>
              </a:rPr>
              <a:t>レジデントの受付</a:t>
            </a:r>
          </a:p>
          <a:p>
            <a:pPr>
              <a:lnSpc>
                <a:spcPct val="150000"/>
              </a:lnSpc>
            </a:pPr>
            <a:r>
              <a:rPr lang="ja-JP" altLang="en-US" sz="800" b="0" dirty="0">
                <a:solidFill>
                  <a:srgbClr val="3F0C1B"/>
                </a:solidFill>
                <a:latin typeface="アプリ明朝" panose="02000600000000000000" pitchFamily="50" charset="-128"/>
                <a:ea typeface="アプリ明朝" panose="02000600000000000000" pitchFamily="50" charset="-128"/>
              </a:rPr>
              <a:t>　　　</a:t>
            </a:r>
            <a:r>
              <a:rPr lang="ja-JP" altLang="en-US" sz="800" b="0" dirty="0">
                <a:solidFill>
                  <a:srgbClr val="3F0C1B"/>
                </a:solidFill>
                <a:effectLst/>
                <a:latin typeface="アプリ明朝" panose="02000600000000000000" pitchFamily="50" charset="-128"/>
                <a:ea typeface="アプリ明朝" panose="02000600000000000000" pitchFamily="50" charset="-128"/>
              </a:rPr>
              <a:t>・各種要望、依頼の一次対応</a:t>
            </a:r>
          </a:p>
          <a:p>
            <a:pPr marL="171450" indent="-171450">
              <a:lnSpc>
                <a:spcPct val="150000"/>
              </a:lnSpc>
              <a:buFontTx/>
              <a:buChar char="-"/>
            </a:pPr>
            <a:r>
              <a:rPr lang="ja-JP" altLang="en-US" sz="800" b="0" dirty="0">
                <a:solidFill>
                  <a:srgbClr val="3F0C1B"/>
                </a:solidFill>
                <a:effectLst/>
                <a:latin typeface="アプリ明朝" panose="02000600000000000000" pitchFamily="50" charset="-128"/>
                <a:ea typeface="アプリ明朝" panose="02000600000000000000" pitchFamily="50" charset="-128"/>
              </a:rPr>
              <a:t>ゲスト </a:t>
            </a:r>
            <a:r>
              <a:rPr lang="en-US" altLang="ja-JP" sz="800" b="0" dirty="0">
                <a:solidFill>
                  <a:srgbClr val="3F0C1B"/>
                </a:solidFill>
                <a:effectLst/>
                <a:latin typeface="アプリ明朝" panose="02000600000000000000" pitchFamily="50" charset="-128"/>
                <a:ea typeface="アプリ明朝" panose="02000600000000000000" pitchFamily="50" charset="-128"/>
              </a:rPr>
              <a:t>(</a:t>
            </a:r>
            <a:r>
              <a:rPr lang="ja-JP" altLang="en-US" sz="800" b="0" dirty="0">
                <a:solidFill>
                  <a:srgbClr val="3F0C1B"/>
                </a:solidFill>
                <a:effectLst/>
                <a:latin typeface="アプリ明朝" panose="02000600000000000000" pitchFamily="50" charset="-128"/>
                <a:ea typeface="アプリ明朝" panose="02000600000000000000" pitchFamily="50" charset="-128"/>
              </a:rPr>
              <a:t>来訪者</a:t>
            </a:r>
            <a:r>
              <a:rPr lang="en-US" altLang="ja-JP" sz="800" b="0" dirty="0">
                <a:solidFill>
                  <a:srgbClr val="3F0C1B"/>
                </a:solidFill>
                <a:effectLst/>
                <a:latin typeface="アプリ明朝" panose="02000600000000000000" pitchFamily="50" charset="-128"/>
                <a:ea typeface="アプリ明朝" panose="02000600000000000000" pitchFamily="50" charset="-128"/>
              </a:rPr>
              <a:t>)</a:t>
            </a:r>
            <a:r>
              <a:rPr lang="ja-JP" altLang="en-US" sz="800" b="0" dirty="0">
                <a:solidFill>
                  <a:srgbClr val="3F0C1B"/>
                </a:solidFill>
                <a:effectLst/>
                <a:latin typeface="アプリ明朝" panose="02000600000000000000" pitchFamily="50" charset="-128"/>
                <a:ea typeface="アプリ明朝" panose="02000600000000000000" pitchFamily="50" charset="-128"/>
              </a:rPr>
              <a:t>の受付</a:t>
            </a:r>
          </a:p>
          <a:p>
            <a:pPr marL="171450" indent="-171450">
              <a:lnSpc>
                <a:spcPct val="150000"/>
              </a:lnSpc>
              <a:buFontTx/>
              <a:buChar char="-"/>
            </a:pPr>
            <a:r>
              <a:rPr lang="ja-JP" altLang="en-US" sz="800" b="0" dirty="0">
                <a:solidFill>
                  <a:srgbClr val="3F0C1B"/>
                </a:solidFill>
                <a:effectLst/>
                <a:latin typeface="アプリ明朝" panose="02000600000000000000" pitchFamily="50" charset="-128"/>
                <a:ea typeface="アプリ明朝" panose="02000600000000000000" pitchFamily="50" charset="-128"/>
              </a:rPr>
              <a:t>各種協力会社との連携</a:t>
            </a:r>
          </a:p>
          <a:p>
            <a:pPr marL="171450" indent="-171450">
              <a:lnSpc>
                <a:spcPct val="150000"/>
              </a:lnSpc>
              <a:buFontTx/>
              <a:buChar char="-"/>
            </a:pPr>
            <a:endParaRPr lang="ja-JP" altLang="en-US" sz="800" b="0" dirty="0">
              <a:solidFill>
                <a:srgbClr val="3F0C1B"/>
              </a:solidFill>
              <a:effectLst/>
              <a:latin typeface="アプリ明朝" panose="02000600000000000000" pitchFamily="50" charset="-128"/>
              <a:ea typeface="アプリ明朝" panose="02000600000000000000" pitchFamily="50" charset="-128"/>
            </a:endParaRPr>
          </a:p>
          <a:p>
            <a:pPr>
              <a:lnSpc>
                <a:spcPct val="150000"/>
              </a:lnSpc>
            </a:pPr>
            <a:endParaRPr kumimoji="1" lang="ja-JP" altLang="en-US" sz="800" b="0" dirty="0">
              <a:solidFill>
                <a:srgbClr val="3F0C1B"/>
              </a:solidFill>
              <a:latin typeface="アプリ明朝" panose="02000600000000000000" pitchFamily="50" charset="-128"/>
              <a:ea typeface="アプリ明朝" panose="02000600000000000000" pitchFamily="50" charset="-128"/>
            </a:endParaRPr>
          </a:p>
        </p:txBody>
      </p:sp>
      <p:sp>
        <p:nvSpPr>
          <p:cNvPr id="25" name="テキスト ボックス 24">
            <a:extLst>
              <a:ext uri="{FF2B5EF4-FFF2-40B4-BE49-F238E27FC236}">
                <a16:creationId xmlns:a16="http://schemas.microsoft.com/office/drawing/2014/main" id="{A9DBA1DE-3B16-4A08-DC7A-89842FEB63B4}"/>
              </a:ext>
            </a:extLst>
          </p:cNvPr>
          <p:cNvSpPr txBox="1"/>
          <p:nvPr/>
        </p:nvSpPr>
        <p:spPr>
          <a:xfrm>
            <a:off x="6841111" y="4546572"/>
            <a:ext cx="1586417" cy="707886"/>
          </a:xfrm>
          <a:prstGeom prst="rect">
            <a:avLst/>
          </a:prstGeom>
          <a:noFill/>
        </p:spPr>
        <p:txBody>
          <a:bodyPr wrap="square" rIns="0" rtlCol="0">
            <a:spAutoFit/>
          </a:bodyPr>
          <a:lstStyle/>
          <a:p>
            <a:pPr marL="171450" indent="-171450">
              <a:buFontTx/>
              <a:buChar char="-"/>
            </a:pPr>
            <a:r>
              <a:rPr lang="ja-JP" altLang="en-US" sz="800" b="0" dirty="0">
                <a:solidFill>
                  <a:srgbClr val="3F0C1B"/>
                </a:solidFill>
                <a:effectLst/>
                <a:latin typeface="アプリ明朝" panose="02000600000000000000" pitchFamily="50" charset="-128"/>
                <a:ea typeface="アプリ明朝" panose="02000600000000000000" pitchFamily="50" charset="-128"/>
              </a:rPr>
              <a:t>レジデントサービス業務統括</a:t>
            </a:r>
            <a:endParaRPr lang="en-US" altLang="ja-JP" sz="800" b="0" dirty="0">
              <a:solidFill>
                <a:srgbClr val="3F0C1B"/>
              </a:solidFill>
              <a:effectLst/>
              <a:latin typeface="アプリ明朝" panose="02000600000000000000" pitchFamily="50" charset="-128"/>
              <a:ea typeface="アプリ明朝" panose="02000600000000000000" pitchFamily="50" charset="-128"/>
            </a:endParaRPr>
          </a:p>
          <a:p>
            <a:r>
              <a:rPr lang="ja-JP" altLang="en-US" sz="800" b="0" dirty="0">
                <a:solidFill>
                  <a:srgbClr val="3F0C1B"/>
                </a:solidFill>
                <a:effectLst/>
                <a:latin typeface="アプリ明朝" panose="02000600000000000000" pitchFamily="50" charset="-128"/>
                <a:ea typeface="アプリ明朝" panose="02000600000000000000" pitchFamily="50" charset="-128"/>
              </a:rPr>
              <a:t>  ・フロントサービスの運営統括</a:t>
            </a:r>
          </a:p>
          <a:p>
            <a:r>
              <a:rPr lang="ja-JP" altLang="en-US" sz="800" b="0" dirty="0">
                <a:solidFill>
                  <a:srgbClr val="3F0C1B"/>
                </a:solidFill>
                <a:effectLst/>
                <a:latin typeface="アプリ明朝" panose="02000600000000000000" pitchFamily="50" charset="-128"/>
                <a:ea typeface="アプリ明朝" panose="02000600000000000000" pitchFamily="50" charset="-128"/>
              </a:rPr>
              <a:t>  ・フロントサービス企画</a:t>
            </a:r>
          </a:p>
          <a:p>
            <a:r>
              <a:rPr lang="ja-JP" altLang="en-US" sz="800" b="0" dirty="0">
                <a:solidFill>
                  <a:srgbClr val="3F0C1B"/>
                </a:solidFill>
                <a:effectLst/>
                <a:latin typeface="アプリ明朝" panose="02000600000000000000" pitchFamily="50" charset="-128"/>
                <a:ea typeface="アプリ明朝" panose="02000600000000000000" pitchFamily="50" charset="-128"/>
              </a:rPr>
              <a:t>  ・レジデントルール遵守啓蒙</a:t>
            </a:r>
          </a:p>
          <a:p>
            <a:r>
              <a:rPr lang="ja-JP" altLang="en-US" sz="800" b="0" dirty="0">
                <a:solidFill>
                  <a:srgbClr val="3F0C1B"/>
                </a:solidFill>
                <a:effectLst/>
                <a:latin typeface="アプリ明朝" panose="02000600000000000000" pitchFamily="50" charset="-128"/>
                <a:ea typeface="アプリ明朝" panose="02000600000000000000" pitchFamily="50" charset="-128"/>
              </a:rPr>
              <a:t>  ・全体品質管理統括</a:t>
            </a:r>
            <a:endParaRPr kumimoji="1" lang="ja-JP" altLang="en-US" sz="800" b="0" dirty="0">
              <a:solidFill>
                <a:srgbClr val="3F0C1B"/>
              </a:solidFill>
              <a:latin typeface="アプリ明朝" panose="02000600000000000000" pitchFamily="50" charset="-128"/>
              <a:ea typeface="アプリ明朝" panose="02000600000000000000" pitchFamily="50" charset="-128"/>
            </a:endParaRPr>
          </a:p>
        </p:txBody>
      </p:sp>
      <p:sp>
        <p:nvSpPr>
          <p:cNvPr id="26" name="テキスト ボックス 25">
            <a:extLst>
              <a:ext uri="{FF2B5EF4-FFF2-40B4-BE49-F238E27FC236}">
                <a16:creationId xmlns:a16="http://schemas.microsoft.com/office/drawing/2014/main" id="{BABDEBBD-D822-4CD0-66FA-E06CDA5E6FB0}"/>
              </a:ext>
            </a:extLst>
          </p:cNvPr>
          <p:cNvSpPr txBox="1"/>
          <p:nvPr/>
        </p:nvSpPr>
        <p:spPr>
          <a:xfrm>
            <a:off x="6786066" y="5282276"/>
            <a:ext cx="1688175" cy="215444"/>
          </a:xfrm>
          <a:prstGeom prst="rect">
            <a:avLst/>
          </a:prstGeom>
          <a:noFill/>
        </p:spPr>
        <p:txBody>
          <a:bodyPr wrap="square" rtlCol="0">
            <a:spAutoFit/>
          </a:bodyPr>
          <a:lstStyle/>
          <a:p>
            <a:pPr marL="171450" indent="-171450">
              <a:buFontTx/>
              <a:buChar char="-"/>
            </a:pPr>
            <a:r>
              <a:rPr lang="ja-JP" altLang="en-US" sz="800" b="0" dirty="0">
                <a:solidFill>
                  <a:srgbClr val="3F0C1B"/>
                </a:solidFill>
                <a:effectLst/>
                <a:latin typeface="アプリ明朝" panose="02000600000000000000" pitchFamily="50" charset="-128"/>
                <a:ea typeface="アプリ明朝" panose="02000600000000000000" pitchFamily="50" charset="-128"/>
              </a:rPr>
              <a:t>レジデントクレーム対応</a:t>
            </a:r>
            <a:endParaRPr kumimoji="1" lang="ja-JP" altLang="en-US" sz="800" b="0" dirty="0">
              <a:solidFill>
                <a:srgbClr val="3F0C1B"/>
              </a:solidFill>
              <a:latin typeface="アプリ明朝" panose="02000600000000000000" pitchFamily="50" charset="-128"/>
              <a:ea typeface="アプリ明朝" panose="02000600000000000000" pitchFamily="50" charset="-128"/>
            </a:endParaRPr>
          </a:p>
        </p:txBody>
      </p:sp>
      <p:sp>
        <p:nvSpPr>
          <p:cNvPr id="27" name="テキスト ボックス 26">
            <a:extLst>
              <a:ext uri="{FF2B5EF4-FFF2-40B4-BE49-F238E27FC236}">
                <a16:creationId xmlns:a16="http://schemas.microsoft.com/office/drawing/2014/main" id="{3ECCC6C7-3EE1-90D2-539A-33361F85D4FA}"/>
              </a:ext>
            </a:extLst>
          </p:cNvPr>
          <p:cNvSpPr txBox="1"/>
          <p:nvPr/>
        </p:nvSpPr>
        <p:spPr>
          <a:xfrm>
            <a:off x="6786066" y="5541496"/>
            <a:ext cx="1688175" cy="584775"/>
          </a:xfrm>
          <a:prstGeom prst="rect">
            <a:avLst/>
          </a:prstGeom>
          <a:noFill/>
        </p:spPr>
        <p:txBody>
          <a:bodyPr wrap="square" rtlCol="0">
            <a:spAutoFit/>
          </a:bodyPr>
          <a:lstStyle/>
          <a:p>
            <a:pPr marL="171450" indent="-171450">
              <a:buFontTx/>
              <a:buChar char="-"/>
            </a:pPr>
            <a:r>
              <a:rPr lang="ja-JP" altLang="en-US" sz="800" b="0" dirty="0">
                <a:solidFill>
                  <a:srgbClr val="3F0C1B"/>
                </a:solidFill>
                <a:effectLst/>
                <a:latin typeface="アプリ明朝" panose="02000600000000000000" pitchFamily="50" charset="-128"/>
                <a:ea typeface="アプリ明朝" panose="02000600000000000000" pitchFamily="50" charset="-128"/>
              </a:rPr>
              <a:t>共用部施設運営・統括 </a:t>
            </a:r>
            <a:endParaRPr lang="en-US" altLang="ja-JP" sz="800" b="0" dirty="0">
              <a:solidFill>
                <a:srgbClr val="3F0C1B"/>
              </a:solidFill>
              <a:effectLst/>
              <a:latin typeface="アプリ明朝" panose="02000600000000000000" pitchFamily="50" charset="-128"/>
              <a:ea typeface="アプリ明朝" panose="02000600000000000000" pitchFamily="50" charset="-128"/>
            </a:endParaRPr>
          </a:p>
          <a:p>
            <a:r>
              <a:rPr lang="ja-JP" altLang="en-US" sz="800" b="0" dirty="0">
                <a:solidFill>
                  <a:srgbClr val="3F0C1B"/>
                </a:solidFill>
                <a:effectLst/>
                <a:latin typeface="アプリ明朝" panose="02000600000000000000" pitchFamily="50" charset="-128"/>
                <a:ea typeface="アプリ明朝" panose="02000600000000000000" pitchFamily="50" charset="-128"/>
              </a:rPr>
              <a:t>  ・レンタルスペースの運営</a:t>
            </a:r>
            <a:endParaRPr lang="en-US" altLang="ja-JP" sz="800" b="0" dirty="0">
              <a:solidFill>
                <a:srgbClr val="3F0C1B"/>
              </a:solidFill>
              <a:latin typeface="アプリ明朝" panose="02000600000000000000" pitchFamily="50" charset="-128"/>
              <a:ea typeface="アプリ明朝" panose="02000600000000000000" pitchFamily="50" charset="-128"/>
            </a:endParaRPr>
          </a:p>
          <a:p>
            <a:r>
              <a:rPr lang="ja-JP" altLang="en-US" sz="800" b="0" dirty="0">
                <a:solidFill>
                  <a:srgbClr val="3F0C1B"/>
                </a:solidFill>
                <a:effectLst/>
                <a:latin typeface="アプリ明朝" panose="02000600000000000000" pitchFamily="50" charset="-128"/>
                <a:ea typeface="アプリ明朝" panose="02000600000000000000" pitchFamily="50" charset="-128"/>
              </a:rPr>
              <a:t>  ・カフェ運営統括</a:t>
            </a:r>
            <a:endParaRPr lang="en-US" altLang="ja-JP" sz="800" b="0" dirty="0">
              <a:solidFill>
                <a:srgbClr val="3F0C1B"/>
              </a:solidFill>
              <a:effectLst/>
              <a:latin typeface="アプリ明朝" panose="02000600000000000000" pitchFamily="50" charset="-128"/>
              <a:ea typeface="アプリ明朝" panose="02000600000000000000" pitchFamily="50" charset="-128"/>
            </a:endParaRPr>
          </a:p>
          <a:p>
            <a:r>
              <a:rPr lang="ja-JP" altLang="en-US" sz="800" b="0" dirty="0">
                <a:solidFill>
                  <a:srgbClr val="3F0C1B"/>
                </a:solidFill>
                <a:latin typeface="アプリ明朝" panose="02000600000000000000" pitchFamily="50" charset="-128"/>
                <a:ea typeface="アプリ明朝" panose="02000600000000000000" pitchFamily="50" charset="-128"/>
              </a:rPr>
              <a:t> </a:t>
            </a:r>
            <a:r>
              <a:rPr lang="ja-JP" altLang="en-US" sz="800" b="0" dirty="0">
                <a:solidFill>
                  <a:srgbClr val="3F0C1B"/>
                </a:solidFill>
                <a:effectLst/>
                <a:latin typeface="アプリ明朝" panose="02000600000000000000" pitchFamily="50" charset="-128"/>
                <a:ea typeface="アプリ明朝" panose="02000600000000000000" pitchFamily="50" charset="-128"/>
              </a:rPr>
              <a:t> ・イベント等の企画・運営</a:t>
            </a:r>
            <a:endParaRPr kumimoji="1" lang="ja-JP" altLang="en-US" sz="800" b="0" dirty="0">
              <a:solidFill>
                <a:srgbClr val="3F0C1B"/>
              </a:solidFill>
              <a:latin typeface="アプリ明朝" panose="02000600000000000000" pitchFamily="50" charset="-128"/>
              <a:ea typeface="アプリ明朝" panose="02000600000000000000" pitchFamily="50" charset="-128"/>
            </a:endParaRPr>
          </a:p>
        </p:txBody>
      </p:sp>
      <p:sp>
        <p:nvSpPr>
          <p:cNvPr id="28" name="テキスト ボックス 27">
            <a:extLst>
              <a:ext uri="{FF2B5EF4-FFF2-40B4-BE49-F238E27FC236}">
                <a16:creationId xmlns:a16="http://schemas.microsoft.com/office/drawing/2014/main" id="{37FD50F9-C2F3-C734-7C51-E5909E1F90A2}"/>
              </a:ext>
            </a:extLst>
          </p:cNvPr>
          <p:cNvSpPr txBox="1"/>
          <p:nvPr/>
        </p:nvSpPr>
        <p:spPr>
          <a:xfrm>
            <a:off x="6786066" y="6143956"/>
            <a:ext cx="1688175" cy="954107"/>
          </a:xfrm>
          <a:prstGeom prst="rect">
            <a:avLst/>
          </a:prstGeom>
          <a:noFill/>
        </p:spPr>
        <p:txBody>
          <a:bodyPr wrap="square" rtlCol="0">
            <a:spAutoFit/>
          </a:bodyPr>
          <a:lstStyle/>
          <a:p>
            <a:pPr marL="171450" indent="-171450">
              <a:buFontTx/>
              <a:buChar char="-"/>
            </a:pPr>
            <a:r>
              <a:rPr lang="ja-JP" altLang="en-US" sz="800" b="0" dirty="0">
                <a:solidFill>
                  <a:srgbClr val="3F0C1B"/>
                </a:solidFill>
                <a:effectLst/>
                <a:latin typeface="アプリ明朝" panose="02000600000000000000" pitchFamily="50" charset="-128"/>
                <a:ea typeface="アプリ明朝" panose="02000600000000000000" pitchFamily="50" charset="-128"/>
              </a:rPr>
              <a:t>入居時対応</a:t>
            </a:r>
            <a:endParaRPr lang="en-US" altLang="ja-JP" sz="800" b="0" dirty="0">
              <a:solidFill>
                <a:srgbClr val="3F0C1B"/>
              </a:solidFill>
              <a:effectLst/>
              <a:latin typeface="アプリ明朝" panose="02000600000000000000" pitchFamily="50" charset="-128"/>
              <a:ea typeface="アプリ明朝" panose="02000600000000000000" pitchFamily="50" charset="-128"/>
            </a:endParaRPr>
          </a:p>
          <a:p>
            <a:r>
              <a:rPr lang="ja-JP" altLang="en-US" sz="800" b="0" dirty="0">
                <a:solidFill>
                  <a:srgbClr val="3F0C1B"/>
                </a:solidFill>
                <a:effectLst/>
                <a:latin typeface="アプリ明朝" panose="02000600000000000000" pitchFamily="50" charset="-128"/>
                <a:ea typeface="アプリ明朝" panose="02000600000000000000" pitchFamily="50" charset="-128"/>
              </a:rPr>
              <a:t>  ・入居説明</a:t>
            </a:r>
          </a:p>
          <a:p>
            <a:r>
              <a:rPr lang="ja-JP" altLang="en-US" sz="800" b="0" dirty="0">
                <a:solidFill>
                  <a:srgbClr val="3F0C1B"/>
                </a:solidFill>
                <a:effectLst/>
                <a:latin typeface="アプリ明朝" panose="02000600000000000000" pitchFamily="50" charset="-128"/>
                <a:ea typeface="アプリ明朝" panose="02000600000000000000" pitchFamily="50" charset="-128"/>
              </a:rPr>
              <a:t>  ・引越し関連業務</a:t>
            </a:r>
          </a:p>
          <a:p>
            <a:r>
              <a:rPr lang="ja-JP" altLang="en-US" sz="800" b="0" dirty="0">
                <a:solidFill>
                  <a:srgbClr val="3F0C1B"/>
                </a:solidFill>
                <a:effectLst/>
                <a:latin typeface="アプリ明朝" panose="02000600000000000000" pitchFamily="50" charset="-128"/>
                <a:ea typeface="アプリ明朝" panose="02000600000000000000" pitchFamily="50" charset="-128"/>
              </a:rPr>
              <a:t>  ・入居前清掃手配、 実施確認</a:t>
            </a:r>
          </a:p>
          <a:p>
            <a:r>
              <a:rPr lang="ja-JP" altLang="en-US" sz="800" b="0" dirty="0">
                <a:solidFill>
                  <a:srgbClr val="3F0C1B"/>
                </a:solidFill>
                <a:effectLst/>
                <a:latin typeface="アプリ明朝" panose="02000600000000000000" pitchFamily="50" charset="-128"/>
                <a:ea typeface="アプリ明朝" panose="02000600000000000000" pitchFamily="50" charset="-128"/>
              </a:rPr>
              <a:t>  ・入居前設備確認</a:t>
            </a:r>
          </a:p>
          <a:p>
            <a:r>
              <a:rPr lang="ja-JP" altLang="en-US" sz="800" b="0" dirty="0">
                <a:solidFill>
                  <a:srgbClr val="3F0C1B"/>
                </a:solidFill>
                <a:effectLst/>
                <a:latin typeface="アプリ明朝" panose="02000600000000000000" pitchFamily="50" charset="-128"/>
                <a:ea typeface="アプリ明朝" panose="02000600000000000000" pitchFamily="50" charset="-128"/>
              </a:rPr>
              <a:t>  ・現況確認書作成</a:t>
            </a:r>
          </a:p>
          <a:p>
            <a:endParaRPr kumimoji="1" lang="ja-JP" altLang="en-US" sz="800" b="0" dirty="0">
              <a:solidFill>
                <a:srgbClr val="3F0C1B"/>
              </a:solidFill>
              <a:latin typeface="アプリ明朝" panose="02000600000000000000" pitchFamily="50" charset="-128"/>
              <a:ea typeface="アプリ明朝" panose="02000600000000000000" pitchFamily="50" charset="-128"/>
            </a:endParaRPr>
          </a:p>
        </p:txBody>
      </p:sp>
      <p:sp>
        <p:nvSpPr>
          <p:cNvPr id="29" name="テキスト ボックス 28">
            <a:extLst>
              <a:ext uri="{FF2B5EF4-FFF2-40B4-BE49-F238E27FC236}">
                <a16:creationId xmlns:a16="http://schemas.microsoft.com/office/drawing/2014/main" id="{AB7401D2-4165-7DB3-AEE7-9FF2C22B96DB}"/>
              </a:ext>
            </a:extLst>
          </p:cNvPr>
          <p:cNvSpPr txBox="1"/>
          <p:nvPr/>
        </p:nvSpPr>
        <p:spPr>
          <a:xfrm>
            <a:off x="8482573" y="4565548"/>
            <a:ext cx="1543854" cy="338554"/>
          </a:xfrm>
          <a:prstGeom prst="rect">
            <a:avLst/>
          </a:prstGeom>
          <a:noFill/>
        </p:spPr>
        <p:txBody>
          <a:bodyPr wrap="square" rtlCol="0">
            <a:spAutoFit/>
          </a:bodyPr>
          <a:lstStyle/>
          <a:p>
            <a:pPr marL="171450" indent="-171450">
              <a:buFontTx/>
              <a:buChar char="-"/>
            </a:pPr>
            <a:r>
              <a:rPr lang="zh-TW" altLang="en-US" sz="800" b="0" dirty="0">
                <a:solidFill>
                  <a:srgbClr val="3F0C1B"/>
                </a:solidFill>
                <a:effectLst/>
                <a:latin typeface="アプリ明朝" panose="02000600000000000000" pitchFamily="50" charset="-128"/>
                <a:ea typeface="アプリ明朝" panose="02000600000000000000" pitchFamily="50" charset="-128"/>
              </a:rPr>
              <a:t>専有部設備故障対応</a:t>
            </a:r>
            <a:endParaRPr lang="en-US" altLang="zh-TW" sz="800" b="0" dirty="0">
              <a:solidFill>
                <a:srgbClr val="3F0C1B"/>
              </a:solidFill>
              <a:effectLst/>
              <a:latin typeface="アプリ明朝" panose="02000600000000000000" pitchFamily="50" charset="-128"/>
              <a:ea typeface="アプリ明朝" panose="02000600000000000000" pitchFamily="50" charset="-128"/>
            </a:endParaRPr>
          </a:p>
          <a:p>
            <a:r>
              <a:rPr lang="ja-JP" altLang="en-US" sz="800" b="0" dirty="0">
                <a:solidFill>
                  <a:srgbClr val="3F0C1B"/>
                </a:solidFill>
                <a:latin typeface="アプリ明朝" panose="02000600000000000000" pitchFamily="50" charset="-128"/>
                <a:ea typeface="アプリ明朝" panose="02000600000000000000" pitchFamily="50" charset="-128"/>
              </a:rPr>
              <a:t>  </a:t>
            </a:r>
            <a:r>
              <a:rPr lang="ja-JP" altLang="en-US" sz="800" b="0" dirty="0">
                <a:solidFill>
                  <a:srgbClr val="3F0C1B"/>
                </a:solidFill>
                <a:effectLst/>
                <a:latin typeface="アプリ明朝" panose="02000600000000000000" pitchFamily="50" charset="-128"/>
                <a:ea typeface="アプリ明朝" panose="02000600000000000000" pitchFamily="50" charset="-128"/>
              </a:rPr>
              <a:t>・修理手配・確認</a:t>
            </a:r>
          </a:p>
        </p:txBody>
      </p:sp>
      <p:sp>
        <p:nvSpPr>
          <p:cNvPr id="30" name="テキスト ボックス 29">
            <a:extLst>
              <a:ext uri="{FF2B5EF4-FFF2-40B4-BE49-F238E27FC236}">
                <a16:creationId xmlns:a16="http://schemas.microsoft.com/office/drawing/2014/main" id="{8163D528-5A93-7050-3DDC-E87B27184D49}"/>
              </a:ext>
            </a:extLst>
          </p:cNvPr>
          <p:cNvSpPr txBox="1"/>
          <p:nvPr/>
        </p:nvSpPr>
        <p:spPr>
          <a:xfrm>
            <a:off x="8491054" y="4918446"/>
            <a:ext cx="1543854" cy="461665"/>
          </a:xfrm>
          <a:prstGeom prst="rect">
            <a:avLst/>
          </a:prstGeom>
          <a:noFill/>
        </p:spPr>
        <p:txBody>
          <a:bodyPr wrap="square" rtlCol="0">
            <a:spAutoFit/>
          </a:bodyPr>
          <a:lstStyle/>
          <a:p>
            <a:pPr marL="171450" indent="-171450">
              <a:buFontTx/>
              <a:buChar char="-"/>
            </a:pPr>
            <a:r>
              <a:rPr lang="zh-TW" altLang="en-US" sz="800" b="0" dirty="0">
                <a:solidFill>
                  <a:srgbClr val="3F0C1B"/>
                </a:solidFill>
                <a:effectLst/>
                <a:latin typeface="アプリ明朝" panose="02000600000000000000" pitchFamily="50" charset="-128"/>
                <a:ea typeface="アプリ明朝" panose="02000600000000000000" pitchFamily="50" charset="-128"/>
              </a:rPr>
              <a:t>専有部保守点検関連業</a:t>
            </a:r>
            <a:endParaRPr lang="en-US" altLang="zh-TW" sz="800" b="0" dirty="0">
              <a:solidFill>
                <a:srgbClr val="3F0C1B"/>
              </a:solidFill>
              <a:effectLst/>
              <a:latin typeface="アプリ明朝" panose="02000600000000000000" pitchFamily="50" charset="-128"/>
              <a:ea typeface="アプリ明朝" panose="02000600000000000000" pitchFamily="50" charset="-128"/>
            </a:endParaRPr>
          </a:p>
          <a:p>
            <a:r>
              <a:rPr lang="ja-JP" altLang="en-US" sz="800" b="0" dirty="0">
                <a:solidFill>
                  <a:srgbClr val="3F0C1B"/>
                </a:solidFill>
                <a:effectLst/>
                <a:latin typeface="アプリ明朝" panose="02000600000000000000" pitchFamily="50" charset="-128"/>
                <a:ea typeface="アプリ明朝" panose="02000600000000000000" pitchFamily="50" charset="-128"/>
              </a:rPr>
              <a:t>  ・スケジュール管理・手配</a:t>
            </a:r>
            <a:endParaRPr lang="en-US" altLang="ja-JP" sz="800" b="0" dirty="0">
              <a:solidFill>
                <a:srgbClr val="3F0C1B"/>
              </a:solidFill>
              <a:effectLst/>
              <a:latin typeface="アプリ明朝" panose="02000600000000000000" pitchFamily="50" charset="-128"/>
              <a:ea typeface="アプリ明朝" panose="02000600000000000000" pitchFamily="50" charset="-128"/>
            </a:endParaRPr>
          </a:p>
          <a:p>
            <a:r>
              <a:rPr lang="ja-JP" altLang="en-US" sz="800" b="0" dirty="0">
                <a:solidFill>
                  <a:srgbClr val="3F0C1B"/>
                </a:solidFill>
                <a:effectLst/>
                <a:latin typeface="アプリ明朝" panose="02000600000000000000" pitchFamily="50" charset="-128"/>
                <a:ea typeface="アプリ明朝" panose="02000600000000000000" pitchFamily="50" charset="-128"/>
              </a:rPr>
              <a:t>  ・入居者不在時の対応</a:t>
            </a:r>
          </a:p>
        </p:txBody>
      </p:sp>
      <p:sp>
        <p:nvSpPr>
          <p:cNvPr id="31" name="テキスト ボックス 30">
            <a:extLst>
              <a:ext uri="{FF2B5EF4-FFF2-40B4-BE49-F238E27FC236}">
                <a16:creationId xmlns:a16="http://schemas.microsoft.com/office/drawing/2014/main" id="{205EB8D2-6BDA-64E2-F89F-A82C1FBEE156}"/>
              </a:ext>
            </a:extLst>
          </p:cNvPr>
          <p:cNvSpPr txBox="1"/>
          <p:nvPr/>
        </p:nvSpPr>
        <p:spPr>
          <a:xfrm>
            <a:off x="8482573" y="5413791"/>
            <a:ext cx="1543854" cy="584775"/>
          </a:xfrm>
          <a:prstGeom prst="rect">
            <a:avLst/>
          </a:prstGeom>
          <a:noFill/>
        </p:spPr>
        <p:txBody>
          <a:bodyPr wrap="square" rtlCol="0">
            <a:spAutoFit/>
          </a:bodyPr>
          <a:lstStyle/>
          <a:p>
            <a:pPr marL="171450" indent="-171450">
              <a:buFontTx/>
              <a:buChar char="-"/>
            </a:pPr>
            <a:r>
              <a:rPr lang="ja-JP" altLang="en-US" sz="800" b="0" dirty="0">
                <a:solidFill>
                  <a:srgbClr val="3F0C1B"/>
                </a:solidFill>
                <a:effectLst/>
                <a:latin typeface="アプリ明朝" panose="02000600000000000000" pitchFamily="50" charset="-128"/>
                <a:ea typeface="アプリ明朝" panose="02000600000000000000" pitchFamily="50" charset="-128"/>
              </a:rPr>
              <a:t>解約関連業務</a:t>
            </a:r>
            <a:r>
              <a:rPr lang="en-US" altLang="ja-JP" sz="800" b="0" dirty="0">
                <a:solidFill>
                  <a:srgbClr val="3F0C1B"/>
                </a:solidFill>
                <a:effectLst/>
                <a:latin typeface="アプリ明朝" panose="02000600000000000000" pitchFamily="50" charset="-128"/>
                <a:ea typeface="アプリ明朝" panose="02000600000000000000" pitchFamily="50" charset="-128"/>
              </a:rPr>
              <a:t>(</a:t>
            </a:r>
            <a:r>
              <a:rPr lang="ja-JP" altLang="en-US" sz="800" b="0" dirty="0">
                <a:solidFill>
                  <a:srgbClr val="3F0C1B"/>
                </a:solidFill>
                <a:effectLst/>
                <a:latin typeface="アプリ明朝" panose="02000600000000000000" pitchFamily="50" charset="-128"/>
                <a:ea typeface="アプリ明朝" panose="02000600000000000000" pitchFamily="50" charset="-128"/>
              </a:rPr>
              <a:t>一部物件</a:t>
            </a:r>
            <a:r>
              <a:rPr lang="en-US" altLang="ja-JP" sz="800" b="0" dirty="0">
                <a:solidFill>
                  <a:srgbClr val="3F0C1B"/>
                </a:solidFill>
                <a:effectLst/>
                <a:latin typeface="アプリ明朝" panose="02000600000000000000" pitchFamily="50" charset="-128"/>
                <a:ea typeface="アプリ明朝" panose="02000600000000000000" pitchFamily="50" charset="-128"/>
              </a:rPr>
              <a:t>) </a:t>
            </a:r>
            <a:endParaRPr lang="en-US" altLang="ja-JP" sz="800" b="0" dirty="0">
              <a:solidFill>
                <a:srgbClr val="3F0C1B"/>
              </a:solidFill>
              <a:latin typeface="アプリ明朝" panose="02000600000000000000" pitchFamily="50" charset="-128"/>
              <a:ea typeface="アプリ明朝" panose="02000600000000000000" pitchFamily="50" charset="-128"/>
            </a:endParaRPr>
          </a:p>
          <a:p>
            <a:r>
              <a:rPr lang="ja-JP" altLang="en-US" sz="800" b="0" dirty="0">
                <a:solidFill>
                  <a:srgbClr val="3F0C1B"/>
                </a:solidFill>
                <a:effectLst/>
                <a:latin typeface="アプリ明朝" panose="02000600000000000000" pitchFamily="50" charset="-128"/>
                <a:ea typeface="アプリ明朝" panose="02000600000000000000" pitchFamily="50" charset="-128"/>
              </a:rPr>
              <a:t>  ・退室立会い</a:t>
            </a:r>
          </a:p>
          <a:p>
            <a:r>
              <a:rPr lang="ja-JP" altLang="en-US" sz="800" b="0" dirty="0">
                <a:solidFill>
                  <a:srgbClr val="3F0C1B"/>
                </a:solidFill>
                <a:effectLst/>
                <a:latin typeface="アプリ明朝" panose="02000600000000000000" pitchFamily="50" charset="-128"/>
                <a:ea typeface="アプリ明朝" panose="02000600000000000000" pitchFamily="50" charset="-128"/>
              </a:rPr>
              <a:t>  ・原状回復工事手配・確認  　</a:t>
            </a:r>
            <a:endParaRPr lang="en-US" altLang="ja-JP" sz="800" b="0" dirty="0">
              <a:solidFill>
                <a:srgbClr val="3F0C1B"/>
              </a:solidFill>
              <a:effectLst/>
              <a:latin typeface="アプリ明朝" panose="02000600000000000000" pitchFamily="50" charset="-128"/>
              <a:ea typeface="アプリ明朝" panose="02000600000000000000" pitchFamily="50" charset="-128"/>
            </a:endParaRPr>
          </a:p>
          <a:p>
            <a:r>
              <a:rPr lang="ja-JP" altLang="en-US" sz="800" b="0" dirty="0">
                <a:solidFill>
                  <a:srgbClr val="3F0C1B"/>
                </a:solidFill>
                <a:effectLst/>
                <a:latin typeface="アプリ明朝" panose="02000600000000000000" pitchFamily="50" charset="-128"/>
                <a:ea typeface="アプリ明朝" panose="02000600000000000000" pitchFamily="50" charset="-128"/>
              </a:rPr>
              <a:t>  ・レジデント負担費用折衝</a:t>
            </a:r>
          </a:p>
        </p:txBody>
      </p:sp>
      <p:sp>
        <p:nvSpPr>
          <p:cNvPr id="32" name="テキスト ボックス 31">
            <a:extLst>
              <a:ext uri="{FF2B5EF4-FFF2-40B4-BE49-F238E27FC236}">
                <a16:creationId xmlns:a16="http://schemas.microsoft.com/office/drawing/2014/main" id="{7DEFF514-CE36-3833-0425-2077C74528AA}"/>
              </a:ext>
            </a:extLst>
          </p:cNvPr>
          <p:cNvSpPr txBox="1"/>
          <p:nvPr/>
        </p:nvSpPr>
        <p:spPr>
          <a:xfrm>
            <a:off x="8491054" y="5998566"/>
            <a:ext cx="1543854" cy="215444"/>
          </a:xfrm>
          <a:prstGeom prst="rect">
            <a:avLst/>
          </a:prstGeom>
          <a:noFill/>
        </p:spPr>
        <p:txBody>
          <a:bodyPr wrap="square" rtlCol="0">
            <a:spAutoFit/>
          </a:bodyPr>
          <a:lstStyle/>
          <a:p>
            <a:pPr marL="171450" indent="-171450">
              <a:buFontTx/>
              <a:buChar char="-"/>
            </a:pPr>
            <a:r>
              <a:rPr lang="zh-TW" altLang="en-US" sz="800" b="0" dirty="0">
                <a:solidFill>
                  <a:srgbClr val="3F0C1B"/>
                </a:solidFill>
                <a:effectLst/>
                <a:latin typeface="アプリ明朝" panose="02000600000000000000" pitchFamily="50" charset="-128"/>
                <a:ea typeface="アプリ明朝" panose="02000600000000000000" pitchFamily="50" charset="-128"/>
              </a:rPr>
              <a:t>空室管理業務</a:t>
            </a:r>
            <a:endParaRPr lang="ja-JP" altLang="en-US" sz="800" b="0" dirty="0">
              <a:solidFill>
                <a:srgbClr val="3F0C1B"/>
              </a:solidFill>
              <a:effectLst/>
              <a:latin typeface="アプリ明朝" panose="02000600000000000000" pitchFamily="50" charset="-128"/>
              <a:ea typeface="アプリ明朝" panose="02000600000000000000" pitchFamily="50" charset="-128"/>
            </a:endParaRPr>
          </a:p>
        </p:txBody>
      </p:sp>
      <p:sp>
        <p:nvSpPr>
          <p:cNvPr id="33" name="テキスト ボックス 32">
            <a:extLst>
              <a:ext uri="{FF2B5EF4-FFF2-40B4-BE49-F238E27FC236}">
                <a16:creationId xmlns:a16="http://schemas.microsoft.com/office/drawing/2014/main" id="{F4149B8C-151E-6EDF-E041-4EE60B245A96}"/>
              </a:ext>
            </a:extLst>
          </p:cNvPr>
          <p:cNvSpPr txBox="1"/>
          <p:nvPr/>
        </p:nvSpPr>
        <p:spPr>
          <a:xfrm>
            <a:off x="8484726" y="6192539"/>
            <a:ext cx="1613708" cy="461665"/>
          </a:xfrm>
          <a:prstGeom prst="rect">
            <a:avLst/>
          </a:prstGeom>
          <a:noFill/>
        </p:spPr>
        <p:txBody>
          <a:bodyPr wrap="square" rtlCol="0">
            <a:spAutoFit/>
          </a:bodyPr>
          <a:lstStyle/>
          <a:p>
            <a:pPr marL="171450" indent="-171450">
              <a:buFontTx/>
              <a:buChar char="-"/>
            </a:pPr>
            <a:r>
              <a:rPr lang="zh-TW" altLang="en-US" sz="800" b="0" dirty="0">
                <a:solidFill>
                  <a:srgbClr val="3F0C1B"/>
                </a:solidFill>
                <a:effectLst/>
                <a:latin typeface="アプリ明朝" panose="02000600000000000000" pitchFamily="50" charset="-128"/>
                <a:ea typeface="アプリ明朝" panose="02000600000000000000" pitchFamily="50" charset="-128"/>
              </a:rPr>
              <a:t>鍵管理業務統括</a:t>
            </a:r>
          </a:p>
          <a:p>
            <a:r>
              <a:rPr lang="ja-JP" altLang="en-US" sz="800" b="0" dirty="0">
                <a:solidFill>
                  <a:srgbClr val="3F0C1B"/>
                </a:solidFill>
                <a:effectLst/>
                <a:latin typeface="アプリ明朝" panose="02000600000000000000" pitchFamily="50" charset="-128"/>
                <a:ea typeface="アプリ明朝" panose="02000600000000000000" pitchFamily="50" charset="-128"/>
              </a:rPr>
              <a:t>  ・住戸カードキー発行・管理</a:t>
            </a:r>
          </a:p>
          <a:p>
            <a:r>
              <a:rPr lang="ja-JP" altLang="en-US" sz="800" b="0" dirty="0">
                <a:solidFill>
                  <a:srgbClr val="3F0C1B"/>
                </a:solidFill>
                <a:effectLst/>
                <a:latin typeface="アプリ明朝" panose="02000600000000000000" pitchFamily="50" charset="-128"/>
                <a:ea typeface="アプリ明朝" panose="02000600000000000000" pitchFamily="50" charset="-128"/>
              </a:rPr>
              <a:t>  ・貸出対応</a:t>
            </a:r>
          </a:p>
        </p:txBody>
      </p:sp>
      <p:sp>
        <p:nvSpPr>
          <p:cNvPr id="34" name="テキスト ボックス 33">
            <a:extLst>
              <a:ext uri="{FF2B5EF4-FFF2-40B4-BE49-F238E27FC236}">
                <a16:creationId xmlns:a16="http://schemas.microsoft.com/office/drawing/2014/main" id="{CDF94141-701A-0DB2-194D-EF61580EC093}"/>
              </a:ext>
            </a:extLst>
          </p:cNvPr>
          <p:cNvSpPr txBox="1"/>
          <p:nvPr/>
        </p:nvSpPr>
        <p:spPr>
          <a:xfrm>
            <a:off x="8491054" y="6610215"/>
            <a:ext cx="1613708" cy="338554"/>
          </a:xfrm>
          <a:prstGeom prst="rect">
            <a:avLst/>
          </a:prstGeom>
          <a:noFill/>
        </p:spPr>
        <p:txBody>
          <a:bodyPr wrap="square" rtlCol="0">
            <a:spAutoFit/>
          </a:bodyPr>
          <a:lstStyle/>
          <a:p>
            <a:pPr marL="171450" indent="-171450">
              <a:buFontTx/>
              <a:buChar char="-"/>
            </a:pPr>
            <a:r>
              <a:rPr lang="ja-JP" altLang="en-US" sz="800" b="0" dirty="0">
                <a:solidFill>
                  <a:srgbClr val="3F0C1B"/>
                </a:solidFill>
                <a:effectLst/>
                <a:latin typeface="アプリ明朝" panose="02000600000000000000" pitchFamily="50" charset="-128"/>
                <a:ea typeface="アプリ明朝" panose="02000600000000000000" pitchFamily="50" charset="-128"/>
              </a:rPr>
              <a:t>リーシング補助</a:t>
            </a:r>
          </a:p>
          <a:p>
            <a:r>
              <a:rPr lang="ja-JP" altLang="en-US" sz="800" b="0" dirty="0">
                <a:solidFill>
                  <a:srgbClr val="3F0C1B"/>
                </a:solidFill>
                <a:latin typeface="アプリ明朝" panose="02000600000000000000" pitchFamily="50" charset="-128"/>
                <a:ea typeface="アプリ明朝" panose="02000600000000000000" pitchFamily="50" charset="-128"/>
              </a:rPr>
              <a:t> </a:t>
            </a:r>
            <a:r>
              <a:rPr lang="ja-JP" altLang="en-US" sz="800" b="0" dirty="0">
                <a:solidFill>
                  <a:srgbClr val="3F0C1B"/>
                </a:solidFill>
                <a:effectLst/>
                <a:latin typeface="アプリ明朝" panose="02000600000000000000" pitchFamily="50" charset="-128"/>
                <a:ea typeface="アプリ明朝" panose="02000600000000000000" pitchFamily="50" charset="-128"/>
              </a:rPr>
              <a:t> ・案内立会、 物件説明補助</a:t>
            </a:r>
          </a:p>
        </p:txBody>
      </p:sp>
      <p:sp>
        <p:nvSpPr>
          <p:cNvPr id="35" name="テキスト ボックス 34">
            <a:extLst>
              <a:ext uri="{FF2B5EF4-FFF2-40B4-BE49-F238E27FC236}">
                <a16:creationId xmlns:a16="http://schemas.microsoft.com/office/drawing/2014/main" id="{CCB63D58-AEC1-4502-6FC1-56784C52F8F3}"/>
              </a:ext>
            </a:extLst>
          </p:cNvPr>
          <p:cNvSpPr txBox="1"/>
          <p:nvPr/>
        </p:nvSpPr>
        <p:spPr>
          <a:xfrm>
            <a:off x="8491054" y="6948769"/>
            <a:ext cx="1543854" cy="215444"/>
          </a:xfrm>
          <a:prstGeom prst="rect">
            <a:avLst/>
          </a:prstGeom>
          <a:noFill/>
        </p:spPr>
        <p:txBody>
          <a:bodyPr wrap="square" rtlCol="0">
            <a:spAutoFit/>
          </a:bodyPr>
          <a:lstStyle/>
          <a:p>
            <a:pPr marL="171450" indent="-171450">
              <a:buFontTx/>
              <a:buChar char="-"/>
            </a:pPr>
            <a:r>
              <a:rPr lang="zh-TW" altLang="en-US" sz="800" b="0" dirty="0">
                <a:solidFill>
                  <a:srgbClr val="3F0C1B"/>
                </a:solidFill>
                <a:effectLst/>
                <a:latin typeface="アプリ明朝" panose="02000600000000000000" pitchFamily="50" charset="-128"/>
                <a:ea typeface="アプリ明朝" panose="02000600000000000000" pitchFamily="50" charset="-128"/>
              </a:rPr>
              <a:t>共用部管理補助業務</a:t>
            </a:r>
            <a:endParaRPr lang="ja-JP" altLang="en-US" sz="800" b="0" dirty="0">
              <a:solidFill>
                <a:srgbClr val="3F0C1B"/>
              </a:solidFill>
              <a:effectLst/>
              <a:latin typeface="アプリ明朝" panose="02000600000000000000" pitchFamily="50" charset="-128"/>
              <a:ea typeface="アプリ明朝" panose="02000600000000000000" pitchFamily="50" charset="-128"/>
            </a:endParaRPr>
          </a:p>
        </p:txBody>
      </p:sp>
    </p:spTree>
    <p:extLst>
      <p:ext uri="{BB962C8B-B14F-4D97-AF65-F5344CB8AC3E}">
        <p14:creationId xmlns:p14="http://schemas.microsoft.com/office/powerpoint/2010/main" val="30620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0">
            <a:extLst>
              <a:ext uri="{FF2B5EF4-FFF2-40B4-BE49-F238E27FC236}">
                <a16:creationId xmlns:a16="http://schemas.microsoft.com/office/drawing/2014/main" id="{A761BCB4-F762-F51E-8E1E-77234F887D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10694988" cy="756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a:extLst>
              <a:ext uri="{FF2B5EF4-FFF2-40B4-BE49-F238E27FC236}">
                <a16:creationId xmlns:a16="http://schemas.microsoft.com/office/drawing/2014/main" id="{23E3DDCC-77DE-D01C-0A57-E793A67B021F}"/>
              </a:ext>
            </a:extLst>
          </p:cNvPr>
          <p:cNvSpPr txBox="1">
            <a:spLocks noChangeArrowheads="1"/>
          </p:cNvSpPr>
          <p:nvPr/>
        </p:nvSpPr>
        <p:spPr bwMode="auto">
          <a:xfrm>
            <a:off x="10098088" y="7251700"/>
            <a:ext cx="431800" cy="200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pPr>
            <a:r>
              <a:rPr kumimoji="0" lang="ja-JP" altLang="en-US" sz="700" b="0">
                <a:latin typeface="HGPｺﾞｼｯｸM" panose="020B0600000000000000" pitchFamily="50" charset="-128"/>
                <a:ea typeface="HGPｺﾞｼｯｸM" panose="020B0600000000000000" pitchFamily="50" charset="-128"/>
              </a:rPr>
              <a:t>　　　　　　　　　　　　　　　</a:t>
            </a:r>
          </a:p>
        </p:txBody>
      </p:sp>
      <p:sp>
        <p:nvSpPr>
          <p:cNvPr id="4100" name="Text Box 3">
            <a:extLst>
              <a:ext uri="{FF2B5EF4-FFF2-40B4-BE49-F238E27FC236}">
                <a16:creationId xmlns:a16="http://schemas.microsoft.com/office/drawing/2014/main" id="{3BF24716-5925-0247-81B0-0C08259C5E2D}"/>
              </a:ext>
            </a:extLst>
          </p:cNvPr>
          <p:cNvSpPr txBox="1">
            <a:spLocks noChangeArrowheads="1"/>
          </p:cNvSpPr>
          <p:nvPr/>
        </p:nvSpPr>
        <p:spPr bwMode="auto">
          <a:xfrm>
            <a:off x="8802688" y="2868613"/>
            <a:ext cx="1368425" cy="39100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pPr>
            <a:r>
              <a:rPr kumimoji="0" lang="ja-JP" altLang="en-US" sz="800" b="0">
                <a:latin typeface="HGPｺﾞｼｯｸM" panose="020B0600000000000000" pitchFamily="50" charset="-128"/>
                <a:ea typeface="HGPｺﾞｼｯｸM" panose="020B0600000000000000" pitchFamily="50" charset="-128"/>
              </a:rPr>
              <a:t>・・・・・・・・・・</a:t>
            </a:r>
            <a:r>
              <a:rPr kumimoji="0" lang="en-US" altLang="ja-JP" sz="800" b="0">
                <a:latin typeface="HGPｺﾞｼｯｸM" panose="020B0600000000000000" pitchFamily="50" charset="-128"/>
                <a:ea typeface="HGPｺﾞｼｯｸM" panose="020B0600000000000000" pitchFamily="50" charset="-128"/>
              </a:rPr>
              <a:t>P03</a:t>
            </a:r>
          </a:p>
          <a:p>
            <a:pPr eaLnBrk="1" hangingPunct="1">
              <a:spcBef>
                <a:spcPct val="50000"/>
              </a:spcBef>
              <a:buFontTx/>
              <a:buNone/>
            </a:pPr>
            <a:r>
              <a:rPr kumimoji="0" lang="ja-JP" altLang="en-US" sz="800" b="0">
                <a:latin typeface="HGPｺﾞｼｯｸM" panose="020B0600000000000000" pitchFamily="50" charset="-128"/>
                <a:ea typeface="HGPｺﾞｼｯｸM" panose="020B0600000000000000" pitchFamily="50" charset="-128"/>
              </a:rPr>
              <a:t>・・・・・・・・・・</a:t>
            </a:r>
            <a:r>
              <a:rPr kumimoji="0" lang="en-US" altLang="ja-JP" sz="800" b="0">
                <a:latin typeface="HGPｺﾞｼｯｸM" panose="020B0600000000000000" pitchFamily="50" charset="-128"/>
                <a:ea typeface="HGPｺﾞｼｯｸM" panose="020B0600000000000000" pitchFamily="50" charset="-128"/>
              </a:rPr>
              <a:t>P04</a:t>
            </a:r>
          </a:p>
          <a:p>
            <a:pPr eaLnBrk="1" hangingPunct="1">
              <a:spcBef>
                <a:spcPct val="50000"/>
              </a:spcBef>
              <a:buFontTx/>
              <a:buNone/>
            </a:pPr>
            <a:r>
              <a:rPr kumimoji="0" lang="ja-JP" altLang="en-US" sz="800" b="0">
                <a:latin typeface="HGPｺﾞｼｯｸM" panose="020B0600000000000000" pitchFamily="50" charset="-128"/>
                <a:ea typeface="HGPｺﾞｼｯｸM" panose="020B0600000000000000" pitchFamily="50" charset="-128"/>
              </a:rPr>
              <a:t>・・・・・・・・・・</a:t>
            </a:r>
            <a:r>
              <a:rPr kumimoji="0" lang="en-US" altLang="ja-JP" sz="800" b="0">
                <a:latin typeface="HGPｺﾞｼｯｸM" panose="020B0600000000000000" pitchFamily="50" charset="-128"/>
                <a:ea typeface="HGPｺﾞｼｯｸM" panose="020B0600000000000000" pitchFamily="50" charset="-128"/>
              </a:rPr>
              <a:t>P05</a:t>
            </a:r>
          </a:p>
          <a:p>
            <a:pPr eaLnBrk="1" hangingPunct="1">
              <a:spcBef>
                <a:spcPct val="50000"/>
              </a:spcBef>
              <a:buFontTx/>
              <a:buNone/>
            </a:pPr>
            <a:r>
              <a:rPr kumimoji="0" lang="ja-JP" altLang="en-US" sz="800" b="0">
                <a:latin typeface="HGPｺﾞｼｯｸM" panose="020B0600000000000000" pitchFamily="50" charset="-128"/>
                <a:ea typeface="HGPｺﾞｼｯｸM" panose="020B0600000000000000" pitchFamily="50" charset="-128"/>
              </a:rPr>
              <a:t>・・・・・・・・・・</a:t>
            </a:r>
            <a:r>
              <a:rPr kumimoji="0" lang="en-US" altLang="ja-JP" sz="800" b="0">
                <a:latin typeface="HGPｺﾞｼｯｸM" panose="020B0600000000000000" pitchFamily="50" charset="-128"/>
                <a:ea typeface="HGPｺﾞｼｯｸM" panose="020B0600000000000000" pitchFamily="50" charset="-128"/>
              </a:rPr>
              <a:t>P06</a:t>
            </a:r>
          </a:p>
          <a:p>
            <a:pPr eaLnBrk="1" hangingPunct="1">
              <a:spcBef>
                <a:spcPct val="50000"/>
              </a:spcBef>
              <a:buFontTx/>
              <a:buNone/>
            </a:pPr>
            <a:r>
              <a:rPr kumimoji="0" lang="ja-JP" altLang="en-US" sz="800" b="0">
                <a:latin typeface="HGPｺﾞｼｯｸM" panose="020B0600000000000000" pitchFamily="50" charset="-128"/>
                <a:ea typeface="HGPｺﾞｼｯｸM" panose="020B0600000000000000" pitchFamily="50" charset="-128"/>
              </a:rPr>
              <a:t>・・・・・・・・・・</a:t>
            </a:r>
            <a:r>
              <a:rPr kumimoji="0" lang="en-US" altLang="ja-JP" sz="800" b="0">
                <a:latin typeface="HGPｺﾞｼｯｸM" panose="020B0600000000000000" pitchFamily="50" charset="-128"/>
                <a:ea typeface="HGPｺﾞｼｯｸM" panose="020B0600000000000000" pitchFamily="50" charset="-128"/>
              </a:rPr>
              <a:t>P07</a:t>
            </a:r>
          </a:p>
          <a:p>
            <a:pPr eaLnBrk="1" hangingPunct="1">
              <a:spcBef>
                <a:spcPct val="50000"/>
              </a:spcBef>
              <a:buFontTx/>
              <a:buNone/>
            </a:pPr>
            <a:r>
              <a:rPr kumimoji="0" lang="ja-JP" altLang="en-US" sz="800" b="0">
                <a:latin typeface="HGPｺﾞｼｯｸM" panose="020B0600000000000000" pitchFamily="50" charset="-128"/>
                <a:ea typeface="HGPｺﾞｼｯｸM" panose="020B0600000000000000" pitchFamily="50" charset="-128"/>
              </a:rPr>
              <a:t>・・・・・・・・・・</a:t>
            </a:r>
            <a:r>
              <a:rPr kumimoji="0" lang="en-US" altLang="ja-JP" sz="800" b="0">
                <a:latin typeface="HGPｺﾞｼｯｸM" panose="020B0600000000000000" pitchFamily="50" charset="-128"/>
                <a:ea typeface="HGPｺﾞｼｯｸM" panose="020B0600000000000000" pitchFamily="50" charset="-128"/>
              </a:rPr>
              <a:t>P08</a:t>
            </a:r>
          </a:p>
          <a:p>
            <a:pPr eaLnBrk="1" hangingPunct="1">
              <a:spcBef>
                <a:spcPct val="50000"/>
              </a:spcBef>
              <a:buFontTx/>
              <a:buNone/>
            </a:pPr>
            <a:r>
              <a:rPr kumimoji="0" lang="ja-JP" altLang="en-US" sz="800" b="0">
                <a:latin typeface="HGPｺﾞｼｯｸM" panose="020B0600000000000000" pitchFamily="50" charset="-128"/>
                <a:ea typeface="HGPｺﾞｼｯｸM" panose="020B0600000000000000" pitchFamily="50" charset="-128"/>
              </a:rPr>
              <a:t>・・・・・・・・・・</a:t>
            </a:r>
            <a:r>
              <a:rPr kumimoji="0" lang="en-US" altLang="ja-JP" sz="800" b="0">
                <a:latin typeface="HGPｺﾞｼｯｸM" panose="020B0600000000000000" pitchFamily="50" charset="-128"/>
                <a:ea typeface="HGPｺﾞｼｯｸM" panose="020B0600000000000000" pitchFamily="50" charset="-128"/>
              </a:rPr>
              <a:t>P09</a:t>
            </a:r>
          </a:p>
          <a:p>
            <a:pPr eaLnBrk="1" hangingPunct="1">
              <a:spcBef>
                <a:spcPct val="50000"/>
              </a:spcBef>
              <a:buFontTx/>
              <a:buNone/>
            </a:pPr>
            <a:r>
              <a:rPr kumimoji="0" lang="ja-JP" altLang="en-US" sz="800" b="0">
                <a:latin typeface="HGPｺﾞｼｯｸM" panose="020B0600000000000000" pitchFamily="50" charset="-128"/>
                <a:ea typeface="HGPｺﾞｼｯｸM" panose="020B0600000000000000" pitchFamily="50" charset="-128"/>
              </a:rPr>
              <a:t>・・・・・・・・・・</a:t>
            </a:r>
            <a:r>
              <a:rPr kumimoji="0" lang="en-US" altLang="ja-JP" sz="800" b="0">
                <a:latin typeface="HGPｺﾞｼｯｸM" panose="020B0600000000000000" pitchFamily="50" charset="-128"/>
                <a:ea typeface="HGPｺﾞｼｯｸM" panose="020B0600000000000000" pitchFamily="50" charset="-128"/>
              </a:rPr>
              <a:t>P10</a:t>
            </a:r>
          </a:p>
          <a:p>
            <a:pPr eaLnBrk="1" hangingPunct="1">
              <a:spcBef>
                <a:spcPct val="50000"/>
              </a:spcBef>
              <a:buFontTx/>
              <a:buNone/>
            </a:pPr>
            <a:r>
              <a:rPr kumimoji="0" lang="ja-JP" altLang="en-US" sz="800" b="0">
                <a:latin typeface="HGPｺﾞｼｯｸM" panose="020B0600000000000000" pitchFamily="50" charset="-128"/>
                <a:ea typeface="HGPｺﾞｼｯｸM" panose="020B0600000000000000" pitchFamily="50" charset="-128"/>
              </a:rPr>
              <a:t>・・・・・・・・・・</a:t>
            </a:r>
            <a:r>
              <a:rPr kumimoji="0" lang="en-US" altLang="ja-JP" sz="800" b="0">
                <a:latin typeface="HGPｺﾞｼｯｸM" panose="020B0600000000000000" pitchFamily="50" charset="-128"/>
                <a:ea typeface="HGPｺﾞｼｯｸM" panose="020B0600000000000000" pitchFamily="50" charset="-128"/>
              </a:rPr>
              <a:t>P11</a:t>
            </a:r>
          </a:p>
          <a:p>
            <a:pPr eaLnBrk="1" hangingPunct="1">
              <a:spcBef>
                <a:spcPct val="50000"/>
              </a:spcBef>
              <a:buFontTx/>
              <a:buNone/>
            </a:pPr>
            <a:r>
              <a:rPr kumimoji="0" lang="ja-JP" altLang="en-US" sz="800" b="0">
                <a:latin typeface="HGPｺﾞｼｯｸM" panose="020B0600000000000000" pitchFamily="50" charset="-128"/>
                <a:ea typeface="HGPｺﾞｼｯｸM" panose="020B0600000000000000" pitchFamily="50" charset="-128"/>
              </a:rPr>
              <a:t>・・・・・・・・・・</a:t>
            </a:r>
            <a:r>
              <a:rPr kumimoji="0" lang="en-US" altLang="ja-JP" sz="800" b="0">
                <a:latin typeface="HGPｺﾞｼｯｸM" panose="020B0600000000000000" pitchFamily="50" charset="-128"/>
                <a:ea typeface="HGPｺﾞｼｯｸM" panose="020B0600000000000000" pitchFamily="50" charset="-128"/>
              </a:rPr>
              <a:t>P12</a:t>
            </a:r>
          </a:p>
          <a:p>
            <a:pPr eaLnBrk="1" hangingPunct="1">
              <a:spcBef>
                <a:spcPct val="50000"/>
              </a:spcBef>
              <a:buFontTx/>
              <a:buNone/>
            </a:pPr>
            <a:r>
              <a:rPr kumimoji="0" lang="ja-JP" altLang="en-US" sz="800" b="0">
                <a:latin typeface="HGPｺﾞｼｯｸM" panose="020B0600000000000000" pitchFamily="50" charset="-128"/>
                <a:ea typeface="HGPｺﾞｼｯｸM" panose="020B0600000000000000" pitchFamily="50" charset="-128"/>
              </a:rPr>
              <a:t>・・・・・・・・・・</a:t>
            </a:r>
            <a:r>
              <a:rPr kumimoji="0" lang="en-US" altLang="ja-JP" sz="800" b="0">
                <a:latin typeface="HGPｺﾞｼｯｸM" panose="020B0600000000000000" pitchFamily="50" charset="-128"/>
                <a:ea typeface="HGPｺﾞｼｯｸM" panose="020B0600000000000000" pitchFamily="50" charset="-128"/>
              </a:rPr>
              <a:t>P13</a:t>
            </a:r>
          </a:p>
          <a:p>
            <a:pPr eaLnBrk="1" hangingPunct="1">
              <a:spcBef>
                <a:spcPct val="50000"/>
              </a:spcBef>
              <a:buFontTx/>
              <a:buNone/>
            </a:pPr>
            <a:r>
              <a:rPr kumimoji="0" lang="ja-JP" altLang="en-US" sz="800" b="0">
                <a:latin typeface="HGPｺﾞｼｯｸM" panose="020B0600000000000000" pitchFamily="50" charset="-128"/>
                <a:ea typeface="HGPｺﾞｼｯｸM" panose="020B0600000000000000" pitchFamily="50" charset="-128"/>
              </a:rPr>
              <a:t>・・・・・・・・・・</a:t>
            </a:r>
            <a:r>
              <a:rPr kumimoji="0" lang="en-US" altLang="ja-JP" sz="800" b="0">
                <a:latin typeface="HGPｺﾞｼｯｸM" panose="020B0600000000000000" pitchFamily="50" charset="-128"/>
                <a:ea typeface="HGPｺﾞｼｯｸM" panose="020B0600000000000000" pitchFamily="50" charset="-128"/>
              </a:rPr>
              <a:t>P14</a:t>
            </a:r>
          </a:p>
          <a:p>
            <a:pPr eaLnBrk="1" hangingPunct="1">
              <a:spcBef>
                <a:spcPct val="50000"/>
              </a:spcBef>
              <a:buFontTx/>
              <a:buNone/>
            </a:pPr>
            <a:r>
              <a:rPr kumimoji="0" lang="ja-JP" altLang="en-US" sz="800" b="0">
                <a:latin typeface="HGPｺﾞｼｯｸM" panose="020B0600000000000000" pitchFamily="50" charset="-128"/>
                <a:ea typeface="HGPｺﾞｼｯｸM" panose="020B0600000000000000" pitchFamily="50" charset="-128"/>
              </a:rPr>
              <a:t>・・・・・・・・・・</a:t>
            </a:r>
            <a:r>
              <a:rPr kumimoji="0" lang="en-US" altLang="ja-JP" sz="800" b="0">
                <a:latin typeface="HGPｺﾞｼｯｸM" panose="020B0600000000000000" pitchFamily="50" charset="-128"/>
                <a:ea typeface="HGPｺﾞｼｯｸM" panose="020B0600000000000000" pitchFamily="50" charset="-128"/>
              </a:rPr>
              <a:t>P15</a:t>
            </a:r>
          </a:p>
          <a:p>
            <a:pPr eaLnBrk="1" hangingPunct="1">
              <a:spcBef>
                <a:spcPct val="50000"/>
              </a:spcBef>
              <a:buFontTx/>
              <a:buNone/>
            </a:pPr>
            <a:r>
              <a:rPr kumimoji="0" lang="ja-JP" altLang="en-US" sz="800" b="0">
                <a:latin typeface="HGPｺﾞｼｯｸM" panose="020B0600000000000000" pitchFamily="50" charset="-128"/>
                <a:ea typeface="HGPｺﾞｼｯｸM" panose="020B0600000000000000" pitchFamily="50" charset="-128"/>
              </a:rPr>
              <a:t>・・・・・・・・・・</a:t>
            </a:r>
            <a:r>
              <a:rPr kumimoji="0" lang="en-US" altLang="ja-JP" sz="800" b="0">
                <a:latin typeface="HGPｺﾞｼｯｸM" panose="020B0600000000000000" pitchFamily="50" charset="-128"/>
                <a:ea typeface="HGPｺﾞｼｯｸM" panose="020B0600000000000000" pitchFamily="50" charset="-128"/>
              </a:rPr>
              <a:t>P16</a:t>
            </a:r>
          </a:p>
          <a:p>
            <a:pPr eaLnBrk="1" hangingPunct="1">
              <a:spcBef>
                <a:spcPct val="50000"/>
              </a:spcBef>
              <a:buFontTx/>
              <a:buNone/>
            </a:pPr>
            <a:r>
              <a:rPr kumimoji="0" lang="ja-JP" altLang="en-US" sz="800" b="0">
                <a:latin typeface="HGPｺﾞｼｯｸM" panose="020B0600000000000000" pitchFamily="50" charset="-128"/>
                <a:ea typeface="HGPｺﾞｼｯｸM" panose="020B0600000000000000" pitchFamily="50" charset="-128"/>
              </a:rPr>
              <a:t>・・・・・・・・・・</a:t>
            </a:r>
            <a:r>
              <a:rPr kumimoji="0" lang="en-US" altLang="ja-JP" sz="800" b="0">
                <a:latin typeface="HGPｺﾞｼｯｸM" panose="020B0600000000000000" pitchFamily="50" charset="-128"/>
                <a:ea typeface="HGPｺﾞｼｯｸM" panose="020B0600000000000000" pitchFamily="50" charset="-128"/>
              </a:rPr>
              <a:t>P17</a:t>
            </a:r>
            <a:r>
              <a:rPr kumimoji="0" lang="ja-JP" altLang="en-US" sz="800" b="0">
                <a:latin typeface="HGPｺﾞｼｯｸM" panose="020B0600000000000000" pitchFamily="50" charset="-128"/>
                <a:ea typeface="HGPｺﾞｼｯｸM" panose="020B0600000000000000" pitchFamily="50" charset="-128"/>
              </a:rPr>
              <a:t>～</a:t>
            </a:r>
            <a:r>
              <a:rPr kumimoji="0" lang="en-US" altLang="ja-JP" sz="800" b="0">
                <a:latin typeface="HGPｺﾞｼｯｸM" panose="020B0600000000000000" pitchFamily="50" charset="-128"/>
                <a:ea typeface="HGPｺﾞｼｯｸM" panose="020B0600000000000000" pitchFamily="50" charset="-128"/>
              </a:rPr>
              <a:t>18</a:t>
            </a:r>
          </a:p>
          <a:p>
            <a:pPr eaLnBrk="1" hangingPunct="1">
              <a:spcBef>
                <a:spcPct val="50000"/>
              </a:spcBef>
              <a:buFontTx/>
              <a:buNone/>
            </a:pPr>
            <a:r>
              <a:rPr kumimoji="0" lang="ja-JP" altLang="en-US" sz="800" b="0">
                <a:latin typeface="HGPｺﾞｼｯｸM" panose="020B0600000000000000" pitchFamily="50" charset="-128"/>
                <a:ea typeface="HGPｺﾞｼｯｸM" panose="020B0600000000000000" pitchFamily="50" charset="-128"/>
              </a:rPr>
              <a:t>・・・・・・・・・・</a:t>
            </a:r>
            <a:r>
              <a:rPr kumimoji="0" lang="en-US" altLang="ja-JP" sz="800" b="0">
                <a:latin typeface="HGPｺﾞｼｯｸM" panose="020B0600000000000000" pitchFamily="50" charset="-128"/>
                <a:ea typeface="HGPｺﾞｼｯｸM" panose="020B0600000000000000" pitchFamily="50" charset="-128"/>
              </a:rPr>
              <a:t>P19</a:t>
            </a:r>
          </a:p>
          <a:p>
            <a:pPr eaLnBrk="1" hangingPunct="1">
              <a:spcBef>
                <a:spcPct val="50000"/>
              </a:spcBef>
              <a:buFontTx/>
              <a:buNone/>
            </a:pPr>
            <a:r>
              <a:rPr kumimoji="0" lang="ja-JP" altLang="en-US" sz="800" b="0">
                <a:latin typeface="HGPｺﾞｼｯｸM" panose="020B0600000000000000" pitchFamily="50" charset="-128"/>
                <a:ea typeface="HGPｺﾞｼｯｸM" panose="020B0600000000000000" pitchFamily="50" charset="-128"/>
              </a:rPr>
              <a:t>・・・・・・・・・・</a:t>
            </a:r>
            <a:r>
              <a:rPr kumimoji="0" lang="en-US" altLang="ja-JP" sz="800" b="0">
                <a:latin typeface="HGPｺﾞｼｯｸM" panose="020B0600000000000000" pitchFamily="50" charset="-128"/>
                <a:ea typeface="HGPｺﾞｼｯｸM" panose="020B0600000000000000" pitchFamily="50" charset="-128"/>
              </a:rPr>
              <a:t>P20</a:t>
            </a:r>
          </a:p>
          <a:p>
            <a:pPr eaLnBrk="1" hangingPunct="1">
              <a:spcBef>
                <a:spcPct val="50000"/>
              </a:spcBef>
              <a:buFontTx/>
              <a:buNone/>
            </a:pPr>
            <a:r>
              <a:rPr kumimoji="0" lang="ja-JP" altLang="en-US" sz="800" b="0">
                <a:latin typeface="HGPｺﾞｼｯｸM" panose="020B0600000000000000" pitchFamily="50" charset="-128"/>
                <a:ea typeface="HGPｺﾞｼｯｸM" panose="020B0600000000000000" pitchFamily="50" charset="-128"/>
              </a:rPr>
              <a:t>・・・・・・・・・・</a:t>
            </a:r>
            <a:r>
              <a:rPr kumimoji="0" lang="en-US" altLang="ja-JP" sz="800" b="0">
                <a:latin typeface="HGPｺﾞｼｯｸM" panose="020B0600000000000000" pitchFamily="50" charset="-128"/>
                <a:ea typeface="HGPｺﾞｼｯｸM" panose="020B0600000000000000" pitchFamily="50" charset="-128"/>
              </a:rPr>
              <a:t>P21</a:t>
            </a:r>
          </a:p>
          <a:p>
            <a:pPr eaLnBrk="1" hangingPunct="1">
              <a:spcBef>
                <a:spcPct val="50000"/>
              </a:spcBef>
              <a:buFontTx/>
              <a:buNone/>
            </a:pPr>
            <a:r>
              <a:rPr kumimoji="0" lang="ja-JP" altLang="en-US" sz="800" b="0">
                <a:latin typeface="HGPｺﾞｼｯｸM" panose="020B0600000000000000" pitchFamily="50" charset="-128"/>
                <a:ea typeface="HGPｺﾞｼｯｸM" panose="020B0600000000000000" pitchFamily="50" charset="-128"/>
              </a:rPr>
              <a:t>・・・・・・・・・・</a:t>
            </a:r>
            <a:r>
              <a:rPr kumimoji="0" lang="en-US" altLang="ja-JP" sz="800" b="0">
                <a:latin typeface="HGPｺﾞｼｯｸM" panose="020B0600000000000000" pitchFamily="50" charset="-128"/>
                <a:ea typeface="HGPｺﾞｼｯｸM" panose="020B0600000000000000" pitchFamily="50" charset="-128"/>
              </a:rPr>
              <a:t>P22</a:t>
            </a:r>
          </a:p>
          <a:p>
            <a:pPr eaLnBrk="1" hangingPunct="1">
              <a:spcBef>
                <a:spcPct val="50000"/>
              </a:spcBef>
              <a:buFontTx/>
              <a:buNone/>
            </a:pPr>
            <a:r>
              <a:rPr kumimoji="0" lang="ja-JP" altLang="en-US" sz="800" b="0">
                <a:latin typeface="HGPｺﾞｼｯｸM" panose="020B0600000000000000" pitchFamily="50" charset="-128"/>
                <a:ea typeface="HGPｺﾞｼｯｸM" panose="020B0600000000000000" pitchFamily="50" charset="-128"/>
              </a:rPr>
              <a:t>・・・・・・・・・・</a:t>
            </a:r>
            <a:r>
              <a:rPr kumimoji="0" lang="en-US" altLang="ja-JP" sz="800" b="0">
                <a:latin typeface="HGPｺﾞｼｯｸM" panose="020B0600000000000000" pitchFamily="50" charset="-128"/>
                <a:ea typeface="HGPｺﾞｼｯｸM" panose="020B0600000000000000" pitchFamily="50" charset="-128"/>
              </a:rPr>
              <a:t>P23</a:t>
            </a:r>
          </a:p>
          <a:p>
            <a:pPr eaLnBrk="1" hangingPunct="1">
              <a:spcBef>
                <a:spcPct val="50000"/>
              </a:spcBef>
              <a:buFontTx/>
              <a:buNone/>
            </a:pPr>
            <a:r>
              <a:rPr kumimoji="0" lang="ja-JP" altLang="en-US" sz="800" b="0">
                <a:latin typeface="HGPｺﾞｼｯｸM" panose="020B0600000000000000" pitchFamily="50" charset="-128"/>
                <a:ea typeface="HGPｺﾞｼｯｸM" panose="020B0600000000000000" pitchFamily="50" charset="-128"/>
              </a:rPr>
              <a:t>・・・・・・・・・・</a:t>
            </a:r>
            <a:r>
              <a:rPr kumimoji="0" lang="en-US" altLang="ja-JP" sz="800" b="0">
                <a:latin typeface="HGPｺﾞｼｯｸM" panose="020B0600000000000000" pitchFamily="50" charset="-128"/>
                <a:ea typeface="HGPｺﾞｼｯｸM" panose="020B0600000000000000" pitchFamily="50" charset="-128"/>
              </a:rPr>
              <a:t>P24</a:t>
            </a:r>
            <a:r>
              <a:rPr kumimoji="0" lang="ja-JP" altLang="en-US" sz="800" b="0">
                <a:latin typeface="HGPｺﾞｼｯｸM" panose="020B0600000000000000" pitchFamily="50" charset="-128"/>
                <a:ea typeface="HGPｺﾞｼｯｸM" panose="020B0600000000000000" pitchFamily="50" charset="-128"/>
              </a:rPr>
              <a:t>　　　　　　　　　　　　　　　</a:t>
            </a:r>
          </a:p>
        </p:txBody>
      </p:sp>
      <p:sp>
        <p:nvSpPr>
          <p:cNvPr id="4101" name="Text Box 3">
            <a:extLst>
              <a:ext uri="{FF2B5EF4-FFF2-40B4-BE49-F238E27FC236}">
                <a16:creationId xmlns:a16="http://schemas.microsoft.com/office/drawing/2014/main" id="{934DBD95-78A3-4C6A-CF97-4D04E057E2C1}"/>
              </a:ext>
            </a:extLst>
          </p:cNvPr>
          <p:cNvSpPr txBox="1">
            <a:spLocks noChangeArrowheads="1"/>
          </p:cNvSpPr>
          <p:nvPr/>
        </p:nvSpPr>
        <p:spPr bwMode="auto">
          <a:xfrm>
            <a:off x="5634038" y="2698750"/>
            <a:ext cx="3168650" cy="40941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pPr>
            <a:r>
              <a:rPr kumimoji="0" lang="ja-JP" altLang="en-US" sz="800" b="0">
                <a:latin typeface="HGPｺﾞｼｯｸM" panose="020B0600000000000000" pitchFamily="50" charset="-128"/>
                <a:ea typeface="HGPｺﾞｼｯｸM" panose="020B0600000000000000" pitchFamily="50" charset="-128"/>
              </a:rPr>
              <a:t>　　　</a:t>
            </a:r>
            <a:r>
              <a:rPr kumimoji="0" lang="en-US" altLang="ja-JP" sz="800" b="0">
                <a:latin typeface="HGPｺﾞｼｯｸM" panose="020B0600000000000000" pitchFamily="50" charset="-128"/>
                <a:ea typeface="HGPｺﾞｼｯｸM" panose="020B0600000000000000" pitchFamily="50" charset="-128"/>
              </a:rPr>
              <a:t>INDEX</a:t>
            </a:r>
            <a:r>
              <a:rPr kumimoji="0" lang="ja-JP" altLang="en-US" sz="800" b="0">
                <a:latin typeface="HGPｺﾞｼｯｸM" panose="020B0600000000000000" pitchFamily="50" charset="-128"/>
                <a:ea typeface="HGPｺﾞｼｯｸM" panose="020B0600000000000000" pitchFamily="50" charset="-128"/>
              </a:rPr>
              <a:t>　　　　　　　　　　　　　　　　　　　　　　　　　　　　　　　　　　　　　　　　　　　　　　　　　　　　</a:t>
            </a:r>
            <a:endParaRPr kumimoji="0" lang="en-US" altLang="ja-JP" sz="800" b="0">
              <a:latin typeface="HGPｺﾞｼｯｸM" panose="020B0600000000000000" pitchFamily="50" charset="-128"/>
              <a:ea typeface="HGPｺﾞｼｯｸM" panose="020B0600000000000000" pitchFamily="50" charset="-128"/>
            </a:endParaRPr>
          </a:p>
          <a:p>
            <a:pPr eaLnBrk="1" hangingPunct="1">
              <a:spcBef>
                <a:spcPct val="50000"/>
              </a:spcBef>
              <a:buFontTx/>
              <a:buNone/>
            </a:pPr>
            <a:r>
              <a:rPr kumimoji="0" lang="ja-JP" altLang="en-US" sz="800" b="0">
                <a:solidFill>
                  <a:srgbClr val="FF0000"/>
                </a:solidFill>
                <a:latin typeface="HGPｺﾞｼｯｸM" panose="020B0600000000000000" pitchFamily="50" charset="-128"/>
                <a:ea typeface="HGPｺﾞｼｯｸM" panose="020B0600000000000000" pitchFamily="50" charset="-128"/>
              </a:rPr>
              <a:t>◆</a:t>
            </a:r>
            <a:r>
              <a:rPr kumimoji="0" lang="ja-JP" altLang="en-US" sz="800" b="0">
                <a:latin typeface="HGPｺﾞｼｯｸM" panose="020B0600000000000000" pitchFamily="50" charset="-128"/>
                <a:ea typeface="HGPｺﾞｼｯｸM" panose="020B0600000000000000" pitchFamily="50" charset="-128"/>
              </a:rPr>
              <a:t>　会社概要　　　　　　　　　　　　　　　　　　　　　　　　　　　　　　　　　　　　　　　　　　　　　　　　　</a:t>
            </a:r>
            <a:endParaRPr kumimoji="0" lang="en-US" altLang="ja-JP" sz="800" b="0">
              <a:latin typeface="HGPｺﾞｼｯｸM" panose="020B0600000000000000" pitchFamily="50" charset="-128"/>
              <a:ea typeface="HGPｺﾞｼｯｸM" panose="020B0600000000000000" pitchFamily="50" charset="-128"/>
            </a:endParaRPr>
          </a:p>
          <a:p>
            <a:pPr eaLnBrk="1" hangingPunct="1">
              <a:spcBef>
                <a:spcPct val="50000"/>
              </a:spcBef>
              <a:buFontTx/>
              <a:buNone/>
            </a:pPr>
            <a:r>
              <a:rPr kumimoji="0" lang="ja-JP" altLang="en-US" sz="800" b="0">
                <a:solidFill>
                  <a:srgbClr val="FF0000"/>
                </a:solidFill>
                <a:latin typeface="HGPｺﾞｼｯｸM" panose="020B0600000000000000" pitchFamily="50" charset="-128"/>
                <a:ea typeface="HGPｺﾞｼｯｸM" panose="020B0600000000000000" pitchFamily="50" charset="-128"/>
              </a:rPr>
              <a:t>◆</a:t>
            </a:r>
            <a:r>
              <a:rPr kumimoji="0" lang="ja-JP" altLang="en-US" sz="800" b="0">
                <a:latin typeface="HGPｺﾞｼｯｸM" panose="020B0600000000000000" pitchFamily="50" charset="-128"/>
                <a:ea typeface="HGPｺﾞｼｯｸM" panose="020B0600000000000000" pitchFamily="50" charset="-128"/>
              </a:rPr>
              <a:t>　企業理念　　　　　　　　　　　　　　　　　　　　　　　　　　　　　　　　　　　　　　　　　　　　　　　　　</a:t>
            </a:r>
            <a:endParaRPr kumimoji="0" lang="en-US" altLang="ja-JP" sz="800" b="0">
              <a:latin typeface="HGPｺﾞｼｯｸM" panose="020B0600000000000000" pitchFamily="50" charset="-128"/>
              <a:ea typeface="HGPｺﾞｼｯｸM" panose="020B0600000000000000" pitchFamily="50" charset="-128"/>
            </a:endParaRPr>
          </a:p>
          <a:p>
            <a:pPr eaLnBrk="1" hangingPunct="1">
              <a:spcBef>
                <a:spcPct val="50000"/>
              </a:spcBef>
              <a:buFontTx/>
              <a:buNone/>
            </a:pPr>
            <a:r>
              <a:rPr kumimoji="0" lang="ja-JP" altLang="en-US" sz="800" b="0">
                <a:solidFill>
                  <a:srgbClr val="FF0000"/>
                </a:solidFill>
                <a:latin typeface="HGPｺﾞｼｯｸM" panose="020B0600000000000000" pitchFamily="50" charset="-128"/>
                <a:ea typeface="HGPｺﾞｼｯｸM" panose="020B0600000000000000" pitchFamily="50" charset="-128"/>
              </a:rPr>
              <a:t>◆　</a:t>
            </a:r>
            <a:r>
              <a:rPr kumimoji="0" lang="ja-JP" altLang="en-US" sz="800" b="0">
                <a:latin typeface="HGPｺﾞｼｯｸM" panose="020B0600000000000000" pitchFamily="50" charset="-128"/>
                <a:ea typeface="HGPｺﾞｼｯｸM" panose="020B0600000000000000" pitchFamily="50" charset="-128"/>
              </a:rPr>
              <a:t>サービスクレド</a:t>
            </a:r>
            <a:endParaRPr kumimoji="0" lang="en-US" altLang="ja-JP" sz="800" b="0">
              <a:latin typeface="HGPｺﾞｼｯｸM" panose="020B0600000000000000" pitchFamily="50" charset="-128"/>
              <a:ea typeface="HGPｺﾞｼｯｸM" panose="020B0600000000000000" pitchFamily="50" charset="-128"/>
            </a:endParaRPr>
          </a:p>
          <a:p>
            <a:pPr eaLnBrk="1" hangingPunct="1">
              <a:spcBef>
                <a:spcPct val="50000"/>
              </a:spcBef>
              <a:buFontTx/>
              <a:buNone/>
            </a:pPr>
            <a:r>
              <a:rPr kumimoji="0" lang="ja-JP" altLang="en-US" sz="800" b="0">
                <a:solidFill>
                  <a:srgbClr val="FF0000"/>
                </a:solidFill>
                <a:latin typeface="HGPｺﾞｼｯｸM" panose="020B0600000000000000" pitchFamily="50" charset="-128"/>
                <a:ea typeface="HGPｺﾞｼｯｸM" panose="020B0600000000000000" pitchFamily="50" charset="-128"/>
              </a:rPr>
              <a:t>◆　</a:t>
            </a:r>
            <a:r>
              <a:rPr kumimoji="0" lang="en-US" altLang="ja-JP" sz="800" b="0">
                <a:latin typeface="HGPｺﾞｼｯｸM" panose="020B0600000000000000" pitchFamily="50" charset="-128"/>
                <a:ea typeface="HGPｺﾞｼｯｸM" panose="020B0600000000000000" pitchFamily="50" charset="-128"/>
              </a:rPr>
              <a:t>6</a:t>
            </a:r>
            <a:r>
              <a:rPr kumimoji="0" lang="ja-JP" altLang="en-US" sz="800" b="0">
                <a:latin typeface="HGPｺﾞｼｯｸM" panose="020B0600000000000000" pitchFamily="50" charset="-128"/>
                <a:ea typeface="HGPｺﾞｼｯｸM" panose="020B0600000000000000" pitchFamily="50" charset="-128"/>
              </a:rPr>
              <a:t>つの強み</a:t>
            </a:r>
            <a:endParaRPr kumimoji="0" lang="en-US" altLang="ja-JP" sz="800" b="0">
              <a:latin typeface="HGPｺﾞｼｯｸM" panose="020B0600000000000000" pitchFamily="50" charset="-128"/>
              <a:ea typeface="HGPｺﾞｼｯｸM" panose="020B0600000000000000" pitchFamily="50" charset="-128"/>
            </a:endParaRPr>
          </a:p>
          <a:p>
            <a:pPr eaLnBrk="1" hangingPunct="1">
              <a:spcBef>
                <a:spcPct val="50000"/>
              </a:spcBef>
              <a:buFontTx/>
              <a:buNone/>
            </a:pPr>
            <a:r>
              <a:rPr kumimoji="0" lang="ja-JP" altLang="en-US" sz="800" b="0">
                <a:solidFill>
                  <a:srgbClr val="FF0000"/>
                </a:solidFill>
                <a:latin typeface="HGPｺﾞｼｯｸM" panose="020B0600000000000000" pitchFamily="50" charset="-128"/>
                <a:ea typeface="HGPｺﾞｼｯｸM" panose="020B0600000000000000" pitchFamily="50" charset="-128"/>
              </a:rPr>
              <a:t>◆　</a:t>
            </a:r>
            <a:r>
              <a:rPr kumimoji="0" lang="ja-JP" altLang="en-US" sz="800" b="0">
                <a:latin typeface="HGPｺﾞｼｯｸM" panose="020B0600000000000000" pitchFamily="50" charset="-128"/>
                <a:ea typeface="HGPｺﾞｼｯｸM" panose="020B0600000000000000" pitchFamily="50" charset="-128"/>
              </a:rPr>
              <a:t>人材育成</a:t>
            </a:r>
            <a:endParaRPr kumimoji="0" lang="en-US" altLang="ja-JP" sz="800" b="0">
              <a:latin typeface="HGPｺﾞｼｯｸM" panose="020B0600000000000000" pitchFamily="50" charset="-128"/>
              <a:ea typeface="HGPｺﾞｼｯｸM" panose="020B0600000000000000" pitchFamily="50" charset="-128"/>
            </a:endParaRPr>
          </a:p>
          <a:p>
            <a:pPr eaLnBrk="1" hangingPunct="1">
              <a:spcBef>
                <a:spcPct val="50000"/>
              </a:spcBef>
              <a:buFontTx/>
              <a:buNone/>
            </a:pPr>
            <a:r>
              <a:rPr kumimoji="0" lang="ja-JP" altLang="en-US" sz="800" b="0">
                <a:solidFill>
                  <a:srgbClr val="FF0000"/>
                </a:solidFill>
                <a:latin typeface="HGPｺﾞｼｯｸM" panose="020B0600000000000000" pitchFamily="50" charset="-128"/>
                <a:ea typeface="HGPｺﾞｼｯｸM" panose="020B0600000000000000" pitchFamily="50" charset="-128"/>
              </a:rPr>
              <a:t>◆　</a:t>
            </a:r>
            <a:r>
              <a:rPr kumimoji="0" lang="ja-JP" altLang="en-US" sz="800" b="0">
                <a:latin typeface="HGPｺﾞｼｯｸM" panose="020B0600000000000000" pitchFamily="50" charset="-128"/>
                <a:ea typeface="HGPｺﾞｼｯｸM" panose="020B0600000000000000" pitchFamily="50" charset="-128"/>
              </a:rPr>
              <a:t>委託主様からの声</a:t>
            </a:r>
            <a:endParaRPr kumimoji="0" lang="en-US" altLang="ja-JP" sz="800" b="0">
              <a:latin typeface="HGPｺﾞｼｯｸM" panose="020B0600000000000000" pitchFamily="50" charset="-128"/>
              <a:ea typeface="HGPｺﾞｼｯｸM" panose="020B0600000000000000" pitchFamily="50" charset="-128"/>
            </a:endParaRPr>
          </a:p>
          <a:p>
            <a:pPr eaLnBrk="1" hangingPunct="1">
              <a:spcBef>
                <a:spcPct val="50000"/>
              </a:spcBef>
              <a:buFontTx/>
              <a:buNone/>
            </a:pPr>
            <a:r>
              <a:rPr kumimoji="0" lang="ja-JP" altLang="en-US" sz="800" b="0">
                <a:solidFill>
                  <a:srgbClr val="FF0000"/>
                </a:solidFill>
                <a:latin typeface="HGPｺﾞｼｯｸM" panose="020B0600000000000000" pitchFamily="50" charset="-128"/>
                <a:ea typeface="HGPｺﾞｼｯｸM" panose="020B0600000000000000" pitchFamily="50" charset="-128"/>
              </a:rPr>
              <a:t>◆　</a:t>
            </a:r>
            <a:r>
              <a:rPr kumimoji="0" lang="ja-JP" altLang="en-US" sz="800" b="0">
                <a:latin typeface="HGPｺﾞｼｯｸM" panose="020B0600000000000000" pitchFamily="50" charset="-128"/>
                <a:ea typeface="HGPｺﾞｼｯｸM" panose="020B0600000000000000" pitchFamily="50" charset="-128"/>
              </a:rPr>
              <a:t>オンサイト運営体制</a:t>
            </a:r>
            <a:r>
              <a:rPr kumimoji="0" lang="en-US" altLang="ja-JP" sz="800" b="0">
                <a:latin typeface="HGPｺﾞｼｯｸM" panose="020B0600000000000000" pitchFamily="50" charset="-128"/>
                <a:ea typeface="HGPｺﾞｼｯｸM" panose="020B0600000000000000" pitchFamily="50" charset="-128"/>
              </a:rPr>
              <a:t>(</a:t>
            </a:r>
            <a:r>
              <a:rPr kumimoji="0" lang="ja-JP" altLang="en-US" sz="800" b="0">
                <a:latin typeface="HGPｺﾞｼｯｸM" panose="020B0600000000000000" pitchFamily="50" charset="-128"/>
                <a:ea typeface="HGPｺﾞｼｯｸM" panose="020B0600000000000000" pitchFamily="50" charset="-128"/>
              </a:rPr>
              <a:t>例</a:t>
            </a:r>
            <a:r>
              <a:rPr kumimoji="0" lang="en-US" altLang="ja-JP" sz="800" b="0">
                <a:latin typeface="HGPｺﾞｼｯｸM" panose="020B0600000000000000" pitchFamily="50" charset="-128"/>
                <a:ea typeface="HGPｺﾞｼｯｸM" panose="020B0600000000000000" pitchFamily="50" charset="-128"/>
              </a:rPr>
              <a:t>)</a:t>
            </a:r>
            <a:r>
              <a:rPr kumimoji="0" lang="ja-JP" altLang="en-US" sz="800" b="0">
                <a:latin typeface="HGPｺﾞｼｯｸM" panose="020B0600000000000000" pitchFamily="50" charset="-128"/>
                <a:ea typeface="HGPｺﾞｼｯｸM" panose="020B0600000000000000" pitchFamily="50" charset="-128"/>
              </a:rPr>
              <a:t>　～コンシアージュ物件～</a:t>
            </a:r>
            <a:endParaRPr kumimoji="0" lang="en-US" altLang="ja-JP" sz="800" b="0">
              <a:latin typeface="HGPｺﾞｼｯｸM" panose="020B0600000000000000" pitchFamily="50" charset="-128"/>
              <a:ea typeface="HGPｺﾞｼｯｸM" panose="020B0600000000000000" pitchFamily="50" charset="-128"/>
            </a:endParaRPr>
          </a:p>
          <a:p>
            <a:pPr eaLnBrk="1" hangingPunct="1">
              <a:spcBef>
                <a:spcPct val="50000"/>
              </a:spcBef>
              <a:buFontTx/>
              <a:buNone/>
            </a:pPr>
            <a:r>
              <a:rPr kumimoji="0" lang="ja-JP" altLang="en-US" sz="800" b="0">
                <a:solidFill>
                  <a:srgbClr val="FF0000"/>
                </a:solidFill>
                <a:latin typeface="HGPｺﾞｼｯｸM" panose="020B0600000000000000" pitchFamily="50" charset="-128"/>
                <a:ea typeface="HGPｺﾞｼｯｸM" panose="020B0600000000000000" pitchFamily="50" charset="-128"/>
              </a:rPr>
              <a:t>◆　</a:t>
            </a:r>
            <a:r>
              <a:rPr kumimoji="0" lang="ja-JP" altLang="en-US" sz="800" b="0">
                <a:latin typeface="HGPｺﾞｼｯｸM" panose="020B0600000000000000" pitchFamily="50" charset="-128"/>
                <a:ea typeface="HGPｺﾞｼｯｸM" panose="020B0600000000000000" pitchFamily="50" charset="-128"/>
              </a:rPr>
              <a:t>運営体制の特徴　～コンシアージュ物件～</a:t>
            </a:r>
            <a:endParaRPr kumimoji="0" lang="en-US" altLang="ja-JP" sz="800" b="0">
              <a:latin typeface="HGPｺﾞｼｯｸM" panose="020B0600000000000000" pitchFamily="50" charset="-128"/>
              <a:ea typeface="HGPｺﾞｼｯｸM" panose="020B0600000000000000" pitchFamily="50" charset="-128"/>
            </a:endParaRPr>
          </a:p>
          <a:p>
            <a:pPr eaLnBrk="1" hangingPunct="1">
              <a:spcBef>
                <a:spcPct val="50000"/>
              </a:spcBef>
              <a:buFontTx/>
              <a:buNone/>
            </a:pPr>
            <a:r>
              <a:rPr kumimoji="0" lang="ja-JP" altLang="en-US" sz="800" b="0">
                <a:solidFill>
                  <a:srgbClr val="FF0000"/>
                </a:solidFill>
                <a:latin typeface="HGPｺﾞｼｯｸM" panose="020B0600000000000000" pitchFamily="50" charset="-128"/>
                <a:ea typeface="HGPｺﾞｼｯｸM" panose="020B0600000000000000" pitchFamily="50" charset="-128"/>
              </a:rPr>
              <a:t>◆　</a:t>
            </a:r>
            <a:r>
              <a:rPr kumimoji="0" lang="ja-JP" altLang="en-US" sz="800" b="0">
                <a:latin typeface="HGPｺﾞｼｯｸM" panose="020B0600000000000000" pitchFamily="50" charset="-128"/>
                <a:ea typeface="HGPｺﾞｼｯｸM" panose="020B0600000000000000" pitchFamily="50" charset="-128"/>
              </a:rPr>
              <a:t>オンサイト運営体制</a:t>
            </a:r>
            <a:r>
              <a:rPr kumimoji="0" lang="en-US" altLang="ja-JP" sz="800" b="0">
                <a:latin typeface="HGPｺﾞｼｯｸM" panose="020B0600000000000000" pitchFamily="50" charset="-128"/>
                <a:ea typeface="HGPｺﾞｼｯｸM" panose="020B0600000000000000" pitchFamily="50" charset="-128"/>
              </a:rPr>
              <a:t>(</a:t>
            </a:r>
            <a:r>
              <a:rPr kumimoji="0" lang="ja-JP" altLang="en-US" sz="800" b="0">
                <a:latin typeface="HGPｺﾞｼｯｸM" panose="020B0600000000000000" pitchFamily="50" charset="-128"/>
                <a:ea typeface="HGPｺﾞｼｯｸM" panose="020B0600000000000000" pitchFamily="50" charset="-128"/>
              </a:rPr>
              <a:t>例</a:t>
            </a:r>
            <a:r>
              <a:rPr kumimoji="0" lang="en-US" altLang="ja-JP" sz="800" b="0">
                <a:latin typeface="HGPｺﾞｼｯｸM" panose="020B0600000000000000" pitchFamily="50" charset="-128"/>
                <a:ea typeface="HGPｺﾞｼｯｸM" panose="020B0600000000000000" pitchFamily="50" charset="-128"/>
              </a:rPr>
              <a:t>)</a:t>
            </a:r>
            <a:r>
              <a:rPr kumimoji="0" lang="ja-JP" altLang="en-US" sz="800" b="0">
                <a:latin typeface="HGPｺﾞｼｯｸM" panose="020B0600000000000000" pitchFamily="50" charset="-128"/>
                <a:ea typeface="HGPｺﾞｼｯｸM" panose="020B0600000000000000" pitchFamily="50" charset="-128"/>
              </a:rPr>
              <a:t>　～大規模物件～</a:t>
            </a:r>
            <a:endParaRPr kumimoji="0" lang="en-US" altLang="ja-JP" sz="800" b="0">
              <a:latin typeface="HGPｺﾞｼｯｸM" panose="020B0600000000000000" pitchFamily="50" charset="-128"/>
              <a:ea typeface="HGPｺﾞｼｯｸM" panose="020B0600000000000000" pitchFamily="50" charset="-128"/>
            </a:endParaRPr>
          </a:p>
          <a:p>
            <a:pPr eaLnBrk="1" hangingPunct="1">
              <a:spcBef>
                <a:spcPct val="50000"/>
              </a:spcBef>
              <a:buFontTx/>
              <a:buNone/>
            </a:pPr>
            <a:r>
              <a:rPr kumimoji="0" lang="ja-JP" altLang="en-US" sz="800" b="0">
                <a:solidFill>
                  <a:srgbClr val="FF0000"/>
                </a:solidFill>
                <a:latin typeface="HGPｺﾞｼｯｸM" panose="020B0600000000000000" pitchFamily="50" charset="-128"/>
                <a:ea typeface="HGPｺﾞｼｯｸM" panose="020B0600000000000000" pitchFamily="50" charset="-128"/>
              </a:rPr>
              <a:t>◆　</a:t>
            </a:r>
            <a:r>
              <a:rPr kumimoji="0" lang="ja-JP" altLang="en-US" sz="800" b="0">
                <a:latin typeface="HGPｺﾞｼｯｸM" panose="020B0600000000000000" pitchFamily="50" charset="-128"/>
                <a:ea typeface="HGPｺﾞｼｯｸM" panose="020B0600000000000000" pitchFamily="50" charset="-128"/>
              </a:rPr>
              <a:t>本社・オンサイトの連関体制</a:t>
            </a:r>
            <a:endParaRPr kumimoji="0" lang="en-US" altLang="ja-JP" sz="800" b="0">
              <a:latin typeface="HGPｺﾞｼｯｸM" panose="020B0600000000000000" pitchFamily="50" charset="-128"/>
              <a:ea typeface="HGPｺﾞｼｯｸM" panose="020B0600000000000000" pitchFamily="50" charset="-128"/>
            </a:endParaRPr>
          </a:p>
          <a:p>
            <a:pPr eaLnBrk="1" hangingPunct="1">
              <a:spcBef>
                <a:spcPct val="50000"/>
              </a:spcBef>
              <a:buFontTx/>
              <a:buNone/>
            </a:pPr>
            <a:r>
              <a:rPr kumimoji="0" lang="ja-JP" altLang="en-US" sz="800" b="0">
                <a:solidFill>
                  <a:srgbClr val="FF0000"/>
                </a:solidFill>
                <a:latin typeface="HGPｺﾞｼｯｸM" panose="020B0600000000000000" pitchFamily="50" charset="-128"/>
                <a:ea typeface="HGPｺﾞｼｯｸM" panose="020B0600000000000000" pitchFamily="50" charset="-128"/>
              </a:rPr>
              <a:t>◆　</a:t>
            </a:r>
            <a:r>
              <a:rPr kumimoji="0" lang="ja-JP" altLang="en-US" sz="800" b="0">
                <a:latin typeface="HGPｺﾞｼｯｸM" panose="020B0600000000000000" pitchFamily="50" charset="-128"/>
                <a:ea typeface="HGPｺﾞｼｯｸM" panose="020B0600000000000000" pitchFamily="50" charset="-128"/>
              </a:rPr>
              <a:t>管理・取扱物件</a:t>
            </a:r>
            <a:endParaRPr kumimoji="0" lang="en-US" altLang="ja-JP" sz="800" b="0">
              <a:latin typeface="HGPｺﾞｼｯｸM" panose="020B0600000000000000" pitchFamily="50" charset="-128"/>
              <a:ea typeface="HGPｺﾞｼｯｸM" panose="020B0600000000000000" pitchFamily="50" charset="-128"/>
            </a:endParaRPr>
          </a:p>
          <a:p>
            <a:pPr eaLnBrk="1" hangingPunct="1">
              <a:spcBef>
                <a:spcPct val="50000"/>
              </a:spcBef>
              <a:buFontTx/>
              <a:buNone/>
            </a:pPr>
            <a:r>
              <a:rPr kumimoji="0" lang="ja-JP" altLang="en-US" sz="800" b="0">
                <a:solidFill>
                  <a:srgbClr val="FF0000"/>
                </a:solidFill>
                <a:latin typeface="HGPｺﾞｼｯｸM" panose="020B0600000000000000" pitchFamily="50" charset="-128"/>
                <a:ea typeface="HGPｺﾞｼｯｸM" panose="020B0600000000000000" pitchFamily="50" charset="-128"/>
              </a:rPr>
              <a:t>◆　</a:t>
            </a:r>
            <a:r>
              <a:rPr kumimoji="0" lang="ja-JP" altLang="en-US" sz="800" b="0">
                <a:latin typeface="HGPｺﾞｼｯｸM" panose="020B0600000000000000" pitchFamily="50" charset="-128"/>
                <a:ea typeface="HGPｺﾞｼｯｸM" panose="020B0600000000000000" pitchFamily="50" charset="-128"/>
              </a:rPr>
              <a:t>サービス供給体制</a:t>
            </a:r>
            <a:endParaRPr kumimoji="0" lang="en-US" altLang="ja-JP" sz="800" b="0">
              <a:latin typeface="HGPｺﾞｼｯｸM" panose="020B0600000000000000" pitchFamily="50" charset="-128"/>
              <a:ea typeface="HGPｺﾞｼｯｸM" panose="020B0600000000000000" pitchFamily="50" charset="-128"/>
            </a:endParaRPr>
          </a:p>
          <a:p>
            <a:pPr eaLnBrk="1" hangingPunct="1">
              <a:spcBef>
                <a:spcPct val="50000"/>
              </a:spcBef>
              <a:buFontTx/>
              <a:buNone/>
            </a:pPr>
            <a:r>
              <a:rPr kumimoji="0" lang="ja-JP" altLang="en-US" sz="800" b="0">
                <a:solidFill>
                  <a:srgbClr val="FF0000"/>
                </a:solidFill>
                <a:latin typeface="HGPｺﾞｼｯｸM" panose="020B0600000000000000" pitchFamily="50" charset="-128"/>
                <a:ea typeface="HGPｺﾞｼｯｸM" panose="020B0600000000000000" pitchFamily="50" charset="-128"/>
              </a:rPr>
              <a:t>◆　</a:t>
            </a:r>
            <a:r>
              <a:rPr kumimoji="0" lang="ja-JP" altLang="en-US" sz="800" b="0">
                <a:latin typeface="HGPｺﾞｼｯｸM" panose="020B0600000000000000" pitchFamily="50" charset="-128"/>
                <a:ea typeface="HGPｺﾞｼｯｸM" panose="020B0600000000000000" pitchFamily="50" charset="-128"/>
              </a:rPr>
              <a:t>サービスメニュー　～ベーシックサービス～</a:t>
            </a:r>
            <a:endParaRPr kumimoji="0" lang="en-US" altLang="ja-JP" sz="800" b="0">
              <a:latin typeface="HGPｺﾞｼｯｸM" panose="020B0600000000000000" pitchFamily="50" charset="-128"/>
              <a:ea typeface="HGPｺﾞｼｯｸM" panose="020B0600000000000000" pitchFamily="50" charset="-128"/>
            </a:endParaRPr>
          </a:p>
          <a:p>
            <a:pPr eaLnBrk="1" hangingPunct="1">
              <a:spcBef>
                <a:spcPct val="50000"/>
              </a:spcBef>
              <a:buFontTx/>
              <a:buNone/>
            </a:pPr>
            <a:r>
              <a:rPr kumimoji="0" lang="ja-JP" altLang="en-US" sz="800" b="0">
                <a:solidFill>
                  <a:srgbClr val="FF0000"/>
                </a:solidFill>
                <a:latin typeface="HGPｺﾞｼｯｸM" panose="020B0600000000000000" pitchFamily="50" charset="-128"/>
                <a:ea typeface="HGPｺﾞｼｯｸM" panose="020B0600000000000000" pitchFamily="50" charset="-128"/>
              </a:rPr>
              <a:t>◆　</a:t>
            </a:r>
            <a:r>
              <a:rPr kumimoji="0" lang="ja-JP" altLang="en-US" sz="800" b="0">
                <a:latin typeface="HGPｺﾞｼｯｸM" panose="020B0600000000000000" pitchFamily="50" charset="-128"/>
                <a:ea typeface="HGPｺﾞｼｯｸM" panose="020B0600000000000000" pitchFamily="50" charset="-128"/>
              </a:rPr>
              <a:t>サービスメニュー　～オンデマンドサービス～</a:t>
            </a:r>
            <a:endParaRPr kumimoji="0" lang="en-US" altLang="ja-JP" sz="800" b="0">
              <a:latin typeface="HGPｺﾞｼｯｸM" panose="020B0600000000000000" pitchFamily="50" charset="-128"/>
              <a:ea typeface="HGPｺﾞｼｯｸM" panose="020B0600000000000000" pitchFamily="50" charset="-128"/>
            </a:endParaRPr>
          </a:p>
          <a:p>
            <a:pPr eaLnBrk="1" hangingPunct="1">
              <a:spcBef>
                <a:spcPct val="50000"/>
              </a:spcBef>
              <a:buFontTx/>
              <a:buNone/>
            </a:pPr>
            <a:r>
              <a:rPr kumimoji="0" lang="ja-JP" altLang="en-US" sz="800" b="0">
                <a:solidFill>
                  <a:srgbClr val="FF0000"/>
                </a:solidFill>
                <a:latin typeface="HGPｺﾞｼｯｸM" panose="020B0600000000000000" pitchFamily="50" charset="-128"/>
                <a:ea typeface="HGPｺﾞｼｯｸM" panose="020B0600000000000000" pitchFamily="50" charset="-128"/>
              </a:rPr>
              <a:t>◆　</a:t>
            </a:r>
            <a:r>
              <a:rPr kumimoji="0" lang="ja-JP" altLang="en-US" sz="800" b="0">
                <a:latin typeface="HGPｺﾞｼｯｸM" panose="020B0600000000000000" pitchFamily="50" charset="-128"/>
                <a:ea typeface="HGPｺﾞｼｯｸM" panose="020B0600000000000000" pitchFamily="50" charset="-128"/>
              </a:rPr>
              <a:t>サービスコンテンツ詳細</a:t>
            </a:r>
            <a:endParaRPr kumimoji="0" lang="en-US" altLang="ja-JP" sz="800" b="0">
              <a:latin typeface="HGPｺﾞｼｯｸM" panose="020B0600000000000000" pitchFamily="50" charset="-128"/>
              <a:ea typeface="HGPｺﾞｼｯｸM" panose="020B0600000000000000" pitchFamily="50" charset="-128"/>
            </a:endParaRPr>
          </a:p>
          <a:p>
            <a:pPr eaLnBrk="1" hangingPunct="1">
              <a:spcBef>
                <a:spcPct val="50000"/>
              </a:spcBef>
              <a:buFontTx/>
              <a:buNone/>
            </a:pPr>
            <a:r>
              <a:rPr kumimoji="0" lang="ja-JP" altLang="en-US" sz="800" b="0">
                <a:solidFill>
                  <a:srgbClr val="FF0000"/>
                </a:solidFill>
                <a:latin typeface="HGPｺﾞｼｯｸM" panose="020B0600000000000000" pitchFamily="50" charset="-128"/>
                <a:ea typeface="HGPｺﾞｼｯｸM" panose="020B0600000000000000" pitchFamily="50" charset="-128"/>
              </a:rPr>
              <a:t>◆　</a:t>
            </a:r>
            <a:r>
              <a:rPr kumimoji="0" lang="ja-JP" altLang="en-US" sz="800" b="0">
                <a:latin typeface="HGPｺﾞｼｯｸM" panose="020B0600000000000000" pitchFamily="50" charset="-128"/>
                <a:ea typeface="HGPｺﾞｼｯｸM" panose="020B0600000000000000" pitchFamily="50" charset="-128"/>
              </a:rPr>
              <a:t>コンシアージュカウンターからのアクション</a:t>
            </a:r>
            <a:endParaRPr kumimoji="0" lang="en-US" altLang="ja-JP" sz="800" b="0">
              <a:latin typeface="HGPｺﾞｼｯｸM" panose="020B0600000000000000" pitchFamily="50" charset="-128"/>
              <a:ea typeface="HGPｺﾞｼｯｸM" panose="020B0600000000000000" pitchFamily="50" charset="-128"/>
            </a:endParaRPr>
          </a:p>
          <a:p>
            <a:pPr eaLnBrk="1" hangingPunct="1">
              <a:spcBef>
                <a:spcPct val="50000"/>
              </a:spcBef>
              <a:buFontTx/>
              <a:buNone/>
            </a:pPr>
            <a:r>
              <a:rPr kumimoji="0" lang="ja-JP" altLang="en-US" sz="800" b="0">
                <a:solidFill>
                  <a:srgbClr val="FF0000"/>
                </a:solidFill>
                <a:latin typeface="HGPｺﾞｼｯｸM" panose="020B0600000000000000" pitchFamily="50" charset="-128"/>
                <a:ea typeface="HGPｺﾞｼｯｸM" panose="020B0600000000000000" pitchFamily="50" charset="-128"/>
              </a:rPr>
              <a:t>◆　</a:t>
            </a:r>
            <a:r>
              <a:rPr kumimoji="0" lang="ja-JP" altLang="en-US" sz="800" b="0">
                <a:latin typeface="HGPｺﾞｼｯｸM" panose="020B0600000000000000" pitchFamily="50" charset="-128"/>
                <a:ea typeface="HGPｺﾞｼｯｸM" panose="020B0600000000000000" pitchFamily="50" charset="-128"/>
              </a:rPr>
              <a:t>コンシアージュサービス導入によるメリット</a:t>
            </a:r>
            <a:endParaRPr kumimoji="0" lang="en-US" altLang="ja-JP" sz="800" b="0">
              <a:latin typeface="HGPｺﾞｼｯｸM" panose="020B0600000000000000" pitchFamily="50" charset="-128"/>
              <a:ea typeface="HGPｺﾞｼｯｸM" panose="020B0600000000000000" pitchFamily="50" charset="-128"/>
            </a:endParaRPr>
          </a:p>
          <a:p>
            <a:pPr eaLnBrk="1" hangingPunct="1">
              <a:spcBef>
                <a:spcPct val="50000"/>
              </a:spcBef>
              <a:buFontTx/>
              <a:buNone/>
            </a:pPr>
            <a:r>
              <a:rPr kumimoji="0" lang="ja-JP" altLang="en-US" sz="800" b="0">
                <a:solidFill>
                  <a:srgbClr val="FF0000"/>
                </a:solidFill>
                <a:latin typeface="HGPｺﾞｼｯｸM" panose="020B0600000000000000" pitchFamily="50" charset="-128"/>
                <a:ea typeface="HGPｺﾞｼｯｸM" panose="020B0600000000000000" pitchFamily="50" charset="-128"/>
              </a:rPr>
              <a:t>◆　</a:t>
            </a:r>
            <a:r>
              <a:rPr kumimoji="0" lang="ja-JP" altLang="en-US" sz="800" b="0">
                <a:latin typeface="HGPｺﾞｼｯｸM" panose="020B0600000000000000" pitchFamily="50" charset="-128"/>
                <a:ea typeface="HGPｺﾞｼｯｸM" panose="020B0600000000000000" pitchFamily="50" charset="-128"/>
              </a:rPr>
              <a:t>業務委託費について</a:t>
            </a:r>
            <a:endParaRPr kumimoji="0" lang="en-US" altLang="ja-JP" sz="800" b="0">
              <a:latin typeface="HGPｺﾞｼｯｸM" panose="020B0600000000000000" pitchFamily="50" charset="-128"/>
              <a:ea typeface="HGPｺﾞｼｯｸM" panose="020B0600000000000000" pitchFamily="50" charset="-128"/>
            </a:endParaRPr>
          </a:p>
          <a:p>
            <a:pPr eaLnBrk="1" hangingPunct="1">
              <a:spcBef>
                <a:spcPct val="50000"/>
              </a:spcBef>
              <a:buFontTx/>
              <a:buNone/>
            </a:pPr>
            <a:r>
              <a:rPr kumimoji="0" lang="ja-JP" altLang="en-US" sz="800" b="0">
                <a:solidFill>
                  <a:srgbClr val="FF0000"/>
                </a:solidFill>
                <a:latin typeface="HGPｺﾞｼｯｸM" panose="020B0600000000000000" pitchFamily="50" charset="-128"/>
                <a:ea typeface="HGPｺﾞｼｯｸM" panose="020B0600000000000000" pitchFamily="50" charset="-128"/>
              </a:rPr>
              <a:t>◆　</a:t>
            </a:r>
            <a:r>
              <a:rPr kumimoji="0" lang="ja-JP" altLang="en-US" sz="800" b="0">
                <a:latin typeface="HGPｺﾞｼｯｸM" panose="020B0600000000000000" pitchFamily="50" charset="-128"/>
                <a:ea typeface="HGPｺﾞｼｯｸM" panose="020B0600000000000000" pitchFamily="50" charset="-128"/>
              </a:rPr>
              <a:t>備品お見積り</a:t>
            </a:r>
            <a:endParaRPr kumimoji="0" lang="en-US" altLang="ja-JP" sz="800" b="0">
              <a:latin typeface="HGPｺﾞｼｯｸM" panose="020B0600000000000000" pitchFamily="50" charset="-128"/>
              <a:ea typeface="HGPｺﾞｼｯｸM" panose="020B0600000000000000" pitchFamily="50" charset="-128"/>
            </a:endParaRPr>
          </a:p>
          <a:p>
            <a:pPr eaLnBrk="1" hangingPunct="1">
              <a:spcBef>
                <a:spcPct val="50000"/>
              </a:spcBef>
              <a:buFontTx/>
              <a:buNone/>
            </a:pPr>
            <a:r>
              <a:rPr kumimoji="0" lang="ja-JP" altLang="en-US" sz="800" b="0">
                <a:solidFill>
                  <a:srgbClr val="FF0000"/>
                </a:solidFill>
                <a:latin typeface="HGPｺﾞｼｯｸM" panose="020B0600000000000000" pitchFamily="50" charset="-128"/>
                <a:ea typeface="HGPｺﾞｼｯｸM" panose="020B0600000000000000" pitchFamily="50" charset="-128"/>
              </a:rPr>
              <a:t>◆　</a:t>
            </a:r>
            <a:r>
              <a:rPr kumimoji="0" lang="ja-JP" altLang="en-US" sz="800" b="0">
                <a:latin typeface="HGPｺﾞｼｯｸM" panose="020B0600000000000000" pitchFamily="50" charset="-128"/>
                <a:ea typeface="HGPｺﾞｼｯｸM" panose="020B0600000000000000" pitchFamily="50" charset="-128"/>
              </a:rPr>
              <a:t>サービス提供に必要なハード要件</a:t>
            </a:r>
            <a:endParaRPr kumimoji="0" lang="en-US" altLang="ja-JP" sz="800" b="0">
              <a:latin typeface="HGPｺﾞｼｯｸM" panose="020B0600000000000000" pitchFamily="50" charset="-128"/>
              <a:ea typeface="HGPｺﾞｼｯｸM" panose="020B0600000000000000" pitchFamily="50" charset="-128"/>
            </a:endParaRPr>
          </a:p>
          <a:p>
            <a:pPr eaLnBrk="1" hangingPunct="1">
              <a:spcBef>
                <a:spcPct val="50000"/>
              </a:spcBef>
              <a:buFontTx/>
              <a:buNone/>
            </a:pPr>
            <a:r>
              <a:rPr kumimoji="0" lang="ja-JP" altLang="en-US" sz="800" b="0">
                <a:solidFill>
                  <a:srgbClr val="FF0000"/>
                </a:solidFill>
                <a:latin typeface="HGPｺﾞｼｯｸM" panose="020B0600000000000000" pitchFamily="50" charset="-128"/>
                <a:ea typeface="HGPｺﾞｼｯｸM" panose="020B0600000000000000" pitchFamily="50" charset="-128"/>
              </a:rPr>
              <a:t>◆　</a:t>
            </a:r>
            <a:r>
              <a:rPr kumimoji="0" lang="ja-JP" altLang="en-US" sz="800" b="0">
                <a:latin typeface="HGPｺﾞｼｯｸM" panose="020B0600000000000000" pitchFamily="50" charset="-128"/>
                <a:ea typeface="HGPｺﾞｼｯｸM" panose="020B0600000000000000" pitchFamily="50" charset="-128"/>
              </a:rPr>
              <a:t>コンシアージュカウンター基本形</a:t>
            </a:r>
            <a:r>
              <a:rPr kumimoji="0" lang="en-US" altLang="ja-JP" sz="800" b="0">
                <a:latin typeface="HGPｺﾞｼｯｸM" panose="020B0600000000000000" pitchFamily="50" charset="-128"/>
                <a:ea typeface="HGPｺﾞｼｯｸM" panose="020B0600000000000000" pitchFamily="50" charset="-128"/>
              </a:rPr>
              <a:t>(</a:t>
            </a:r>
            <a:r>
              <a:rPr kumimoji="0" lang="ja-JP" altLang="en-US" sz="800" b="0">
                <a:latin typeface="HGPｺﾞｼｯｸM" panose="020B0600000000000000" pitchFamily="50" charset="-128"/>
                <a:ea typeface="HGPｺﾞｼｯｸM" panose="020B0600000000000000" pitchFamily="50" charset="-128"/>
              </a:rPr>
              <a:t>参考</a:t>
            </a:r>
            <a:r>
              <a:rPr kumimoji="0" lang="en-US" altLang="ja-JP" sz="800" b="0">
                <a:latin typeface="HGPｺﾞｼｯｸM" panose="020B0600000000000000" pitchFamily="50" charset="-128"/>
                <a:ea typeface="HGPｺﾞｼｯｸM" panose="020B0600000000000000" pitchFamily="50" charset="-128"/>
              </a:rPr>
              <a:t>)</a:t>
            </a:r>
            <a:r>
              <a:rPr kumimoji="0" lang="ja-JP" altLang="en-US" sz="800" b="0">
                <a:latin typeface="HGPｺﾞｼｯｸM" panose="020B0600000000000000" pitchFamily="50" charset="-128"/>
                <a:ea typeface="HGPｺﾞｼｯｸM" panose="020B0600000000000000" pitchFamily="50" charset="-128"/>
              </a:rPr>
              <a:t>　　　　　　　　　　　　　　　　　　　　　　　　　　　　　　　　</a:t>
            </a:r>
          </a:p>
        </p:txBody>
      </p:sp>
      <p:pic>
        <p:nvPicPr>
          <p:cNvPr id="2" name="図 1">
            <a:extLst>
              <a:ext uri="{FF2B5EF4-FFF2-40B4-BE49-F238E27FC236}">
                <a16:creationId xmlns:a16="http://schemas.microsoft.com/office/drawing/2014/main" id="{C2A87C0F-FDFE-F790-DE04-85567A22A3E5}"/>
              </a:ext>
            </a:extLst>
          </p:cNvPr>
          <p:cNvPicPr>
            <a:picLocks noChangeAspect="1"/>
          </p:cNvPicPr>
          <p:nvPr/>
        </p:nvPicPr>
        <p:blipFill rotWithShape="1">
          <a:blip r:embed="rId3"/>
          <a:srcRect l="14306" t="5700" r="14304" b="9292"/>
          <a:stretch/>
        </p:blipFill>
        <p:spPr>
          <a:xfrm>
            <a:off x="-135309" y="4355901"/>
            <a:ext cx="2952328" cy="1944216"/>
          </a:xfrm>
          <a:prstGeom prst="rect">
            <a:avLst/>
          </a:prstGeom>
          <a:effectLst>
            <a:softEdge rad="63500"/>
          </a:effectLst>
        </p:spPr>
      </p:pic>
      <p:sp>
        <p:nvSpPr>
          <p:cNvPr id="3" name="正方形/長方形 2">
            <a:extLst>
              <a:ext uri="{FF2B5EF4-FFF2-40B4-BE49-F238E27FC236}">
                <a16:creationId xmlns:a16="http://schemas.microsoft.com/office/drawing/2014/main" id="{F434472E-E0A8-FBDC-4DD0-168ABE041DAC}"/>
              </a:ext>
            </a:extLst>
          </p:cNvPr>
          <p:cNvSpPr/>
          <p:nvPr/>
        </p:nvSpPr>
        <p:spPr bwMode="auto">
          <a:xfrm>
            <a:off x="521370" y="3683446"/>
            <a:ext cx="2088232" cy="504056"/>
          </a:xfrm>
          <a:prstGeom prst="rect">
            <a:avLst/>
          </a:prstGeom>
          <a:ln>
            <a:headEnd/>
            <a:tailEnd/>
          </a:ln>
          <a:effectLst>
            <a:softEdge rad="50800"/>
          </a:effectLst>
        </p:spPr>
        <p:style>
          <a:lnRef idx="2">
            <a:schemeClr val="accent3"/>
          </a:lnRef>
          <a:fillRef idx="1">
            <a:schemeClr val="lt1"/>
          </a:fillRef>
          <a:effectRef idx="0">
            <a:schemeClr val="accent3"/>
          </a:effectRef>
          <a:fontRef idx="minor">
            <a:schemeClr val="dk1"/>
          </a:fontRef>
        </p:style>
        <p:txBody>
          <a:bodyPr wrap="none" anchor="ctr"/>
          <a:lstStyle/>
          <a:p>
            <a:pPr algn="ctr">
              <a:defRPr/>
            </a:pPr>
            <a:endParaRPr lang="ja-JP" altLang="en-US" sz="1000" dirty="0"/>
          </a:p>
        </p:txBody>
      </p:sp>
      <p:pic>
        <p:nvPicPr>
          <p:cNvPr id="4106" name="図 3">
            <a:extLst>
              <a:ext uri="{FF2B5EF4-FFF2-40B4-BE49-F238E27FC236}">
                <a16:creationId xmlns:a16="http://schemas.microsoft.com/office/drawing/2014/main" id="{9794AC14-5DB2-8262-5AF5-3677892B8A40}"/>
              </a:ext>
            </a:extLst>
          </p:cNvPr>
          <p:cNvPicPr>
            <a:picLocks noChangeAspect="1"/>
          </p:cNvPicPr>
          <p:nvPr/>
        </p:nvPicPr>
        <p:blipFill>
          <a:blip r:embed="rId4" cstate="print"/>
          <a:srcRect l="14304" t="5701" r="14307" b="10489"/>
          <a:stretch>
            <a:fillRect/>
          </a:stretch>
        </p:blipFill>
        <p:spPr bwMode="auto">
          <a:xfrm>
            <a:off x="7837488" y="650875"/>
            <a:ext cx="2476500" cy="1635125"/>
          </a:xfrm>
          <a:prstGeom prst="rect">
            <a:avLst/>
          </a:prstGeom>
          <a:noFill/>
          <a:ln>
            <a:noFill/>
          </a:ln>
          <a:effectLst>
            <a:softEdge rad="127000"/>
          </a:effectLst>
        </p:spPr>
      </p:pic>
      <p:pic>
        <p:nvPicPr>
          <p:cNvPr id="4107" name="図 4">
            <a:extLst>
              <a:ext uri="{FF2B5EF4-FFF2-40B4-BE49-F238E27FC236}">
                <a16:creationId xmlns:a16="http://schemas.microsoft.com/office/drawing/2014/main" id="{EF82B581-9B01-6C69-73BE-7EA2B73B45A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30550" y="3492500"/>
            <a:ext cx="24034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8" name="正方形/長方形 2">
            <a:extLst>
              <a:ext uri="{FF2B5EF4-FFF2-40B4-BE49-F238E27FC236}">
                <a16:creationId xmlns:a16="http://schemas.microsoft.com/office/drawing/2014/main" id="{403D37E9-50CD-8E01-74CE-B5ABEE050DB4}"/>
              </a:ext>
            </a:extLst>
          </p:cNvPr>
          <p:cNvSpPr>
            <a:spLocks noChangeArrowheads="1"/>
          </p:cNvSpPr>
          <p:nvPr/>
        </p:nvSpPr>
        <p:spPr bwMode="auto">
          <a:xfrm>
            <a:off x="6727825" y="7259638"/>
            <a:ext cx="3702050" cy="26193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kumimoji="1" sz="2400" b="1">
                <a:solidFill>
                  <a:schemeClr val="bg1"/>
                </a:solidFill>
                <a:latin typeface="Arial" panose="020B0604020202020204" pitchFamily="34" charset="0"/>
                <a:ea typeface="Osaka" charset="-128"/>
              </a:defRPr>
            </a:lvl1pPr>
            <a:lvl2pPr marL="742950" indent="-285750">
              <a:defRPr kumimoji="1" sz="2400" b="1">
                <a:solidFill>
                  <a:schemeClr val="bg1"/>
                </a:solidFill>
                <a:latin typeface="Arial" panose="020B0604020202020204" pitchFamily="34" charset="0"/>
                <a:ea typeface="Osaka" charset="-128"/>
              </a:defRPr>
            </a:lvl2pPr>
            <a:lvl3pPr marL="1143000" indent="-228600">
              <a:defRPr kumimoji="1" sz="2400" b="1">
                <a:solidFill>
                  <a:schemeClr val="bg1"/>
                </a:solidFill>
                <a:latin typeface="Arial" panose="020B0604020202020204" pitchFamily="34" charset="0"/>
                <a:ea typeface="Osaka" charset="-128"/>
              </a:defRPr>
            </a:lvl3pPr>
            <a:lvl4pPr marL="1600200" indent="-228600">
              <a:defRPr kumimoji="1" sz="2400" b="1">
                <a:solidFill>
                  <a:schemeClr val="bg1"/>
                </a:solidFill>
                <a:latin typeface="Arial" panose="020B0604020202020204" pitchFamily="34" charset="0"/>
                <a:ea typeface="Osaka" charset="-128"/>
              </a:defRPr>
            </a:lvl4pPr>
            <a:lvl5pPr marL="2057400" indent="-228600">
              <a:defRPr kumimoji="1" sz="2400" b="1">
                <a:solidFill>
                  <a:schemeClr val="bg1"/>
                </a:solidFill>
                <a:latin typeface="Arial" panose="020B0604020202020204" pitchFamily="34" charset="0"/>
                <a:ea typeface="Osaka" charset="-128"/>
              </a:defRPr>
            </a:lvl5pPr>
            <a:lvl6pPr marL="2514600" indent="-228600" eaLnBrk="0" fontAlgn="base" hangingPunct="0">
              <a:spcBef>
                <a:spcPct val="0"/>
              </a:spcBef>
              <a:spcAft>
                <a:spcPct val="0"/>
              </a:spcAft>
              <a:defRPr kumimoji="1" sz="2400" b="1">
                <a:solidFill>
                  <a:schemeClr val="bg1"/>
                </a:solidFill>
                <a:latin typeface="Arial" panose="020B0604020202020204" pitchFamily="34" charset="0"/>
                <a:ea typeface="Osaka" charset="-128"/>
              </a:defRPr>
            </a:lvl6pPr>
            <a:lvl7pPr marL="2971800" indent="-228600" eaLnBrk="0" fontAlgn="base" hangingPunct="0">
              <a:spcBef>
                <a:spcPct val="0"/>
              </a:spcBef>
              <a:spcAft>
                <a:spcPct val="0"/>
              </a:spcAft>
              <a:defRPr kumimoji="1" sz="2400" b="1">
                <a:solidFill>
                  <a:schemeClr val="bg1"/>
                </a:solidFill>
                <a:latin typeface="Arial" panose="020B0604020202020204" pitchFamily="34" charset="0"/>
                <a:ea typeface="Osaka" charset="-128"/>
              </a:defRPr>
            </a:lvl7pPr>
            <a:lvl8pPr marL="3429000" indent="-228600" eaLnBrk="0" fontAlgn="base" hangingPunct="0">
              <a:spcBef>
                <a:spcPct val="0"/>
              </a:spcBef>
              <a:spcAft>
                <a:spcPct val="0"/>
              </a:spcAft>
              <a:defRPr kumimoji="1" sz="2400" b="1">
                <a:solidFill>
                  <a:schemeClr val="bg1"/>
                </a:solidFill>
                <a:latin typeface="Arial" panose="020B0604020202020204" pitchFamily="34" charset="0"/>
                <a:ea typeface="Osaka" charset="-128"/>
              </a:defRPr>
            </a:lvl8pPr>
            <a:lvl9pPr marL="3886200" indent="-228600" eaLnBrk="0" fontAlgn="base" hangingPunct="0">
              <a:spcBef>
                <a:spcPct val="0"/>
              </a:spcBef>
              <a:spcAft>
                <a:spcPct val="0"/>
              </a:spcAft>
              <a:defRPr kumimoji="1" sz="2400" b="1">
                <a:solidFill>
                  <a:schemeClr val="bg1"/>
                </a:solidFill>
                <a:latin typeface="Arial" panose="020B0604020202020204" pitchFamily="34" charset="0"/>
                <a:ea typeface="Osaka" charset="-128"/>
              </a:defRPr>
            </a:lvl9pPr>
          </a:lstStyle>
          <a:p>
            <a:pPr algn="ctr"/>
            <a:r>
              <a:rPr lang="en-US" altLang="ja-JP" sz="800">
                <a:solidFill>
                  <a:schemeClr val="tx1"/>
                </a:solidFill>
              </a:rPr>
              <a:t>Copyright ©</a:t>
            </a:r>
            <a:r>
              <a:rPr lang="ja-JP" altLang="en-US" sz="800">
                <a:solidFill>
                  <a:schemeClr val="tx1"/>
                </a:solidFill>
              </a:rPr>
              <a:t> </a:t>
            </a:r>
            <a:r>
              <a:rPr lang="en-US" altLang="ja-JP" sz="800">
                <a:solidFill>
                  <a:schemeClr val="tx1"/>
                </a:solidFill>
              </a:rPr>
              <a:t>2020 Accommodation First CO.LTD all rights reserved</a:t>
            </a:r>
            <a:endParaRPr lang="ja-JP" altLang="en-US" sz="800">
              <a:solidFill>
                <a:schemeClr val="tx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4" name="Text Box 10">
            <a:extLst>
              <a:ext uri="{FF2B5EF4-FFF2-40B4-BE49-F238E27FC236}">
                <a16:creationId xmlns:a16="http://schemas.microsoft.com/office/drawing/2014/main" id="{60826375-39DB-584D-2E49-D77A31E4F76B}"/>
              </a:ext>
            </a:extLst>
          </p:cNvPr>
          <p:cNvSpPr txBox="1">
            <a:spLocks noChangeArrowheads="1"/>
          </p:cNvSpPr>
          <p:nvPr/>
        </p:nvSpPr>
        <p:spPr bwMode="auto">
          <a:xfrm>
            <a:off x="4265612" y="3059757"/>
            <a:ext cx="2160587" cy="307975"/>
          </a:xfrm>
          <a:prstGeom prst="rect">
            <a:avLst/>
          </a:prstGeom>
          <a:noFill/>
          <a:ln>
            <a:noFill/>
          </a:ln>
        </p:spPr>
        <p:txBody>
          <a:bodyPr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algn="ctr" eaLnBrk="1" hangingPunct="1">
              <a:spcBef>
                <a:spcPct val="50000"/>
              </a:spcBef>
              <a:buFontTx/>
              <a:buNone/>
              <a:defRPr/>
            </a:pPr>
            <a:r>
              <a:rPr lang="en-US" altLang="ja-JP" sz="1400" spc="200" dirty="0">
                <a:solidFill>
                  <a:srgbClr val="BAB78A"/>
                </a:solidFill>
                <a:latin typeface="アプリ明朝" panose="02000600000000000000" pitchFamily="50" charset="-128"/>
                <a:ea typeface="アプリ明朝" panose="02000600000000000000" pitchFamily="50" charset="-128"/>
              </a:rPr>
              <a:t>About</a:t>
            </a:r>
            <a:endParaRPr lang="ja-JP" altLang="en-US" sz="1400" spc="200" dirty="0">
              <a:solidFill>
                <a:srgbClr val="BAB78A"/>
              </a:solidFill>
              <a:latin typeface="アプリ明朝" panose="02000600000000000000" pitchFamily="50" charset="-128"/>
              <a:ea typeface="アプリ明朝" panose="02000600000000000000" pitchFamily="50" charset="-128"/>
            </a:endParaRPr>
          </a:p>
        </p:txBody>
      </p:sp>
      <p:sp>
        <p:nvSpPr>
          <p:cNvPr id="5" name="Text Box 10">
            <a:extLst>
              <a:ext uri="{FF2B5EF4-FFF2-40B4-BE49-F238E27FC236}">
                <a16:creationId xmlns:a16="http://schemas.microsoft.com/office/drawing/2014/main" id="{3E80E640-4F2C-6576-533F-5E2919A0FF48}"/>
              </a:ext>
            </a:extLst>
          </p:cNvPr>
          <p:cNvSpPr txBox="1">
            <a:spLocks noChangeArrowheads="1"/>
          </p:cNvSpPr>
          <p:nvPr/>
        </p:nvSpPr>
        <p:spPr bwMode="auto">
          <a:xfrm>
            <a:off x="4265612" y="3491805"/>
            <a:ext cx="2160587" cy="430212"/>
          </a:xfrm>
          <a:prstGeom prst="rect">
            <a:avLst/>
          </a:prstGeom>
          <a:noFill/>
          <a:ln>
            <a:noFill/>
          </a:ln>
        </p:spPr>
        <p:txBody>
          <a:bodyPr anchor="t">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algn="ctr" eaLnBrk="1" hangingPunct="1">
              <a:spcBef>
                <a:spcPct val="50000"/>
              </a:spcBef>
              <a:buFontTx/>
              <a:buNone/>
              <a:defRPr/>
            </a:pPr>
            <a:r>
              <a:rPr lang="ja-JP" altLang="en-US" sz="2200" spc="200" dirty="0">
                <a:solidFill>
                  <a:srgbClr val="4D0E1F"/>
                </a:solidFill>
                <a:latin typeface="アプリ明朝" panose="02000600000000000000" pitchFamily="50" charset="-128"/>
                <a:ea typeface="アプリ明朝" panose="02000600000000000000" pitchFamily="50" charset="-128"/>
              </a:rPr>
              <a:t>会社概要</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EBEB">
            <a:alpha val="99000"/>
          </a:srgbClr>
        </a:solidFill>
        <a:effectLst/>
      </p:bgPr>
    </p:bg>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0BB8E30C-FADD-15D8-6788-0792282950B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4304" t="5700" r="14306" b="9292"/>
          <a:stretch/>
        </p:blipFill>
        <p:spPr>
          <a:xfrm flipH="1">
            <a:off x="-1" y="0"/>
            <a:ext cx="2681610" cy="1796173"/>
          </a:xfrm>
          <a:prstGeom prst="rect">
            <a:avLst/>
          </a:prstGeom>
        </p:spPr>
      </p:pic>
      <p:pic>
        <p:nvPicPr>
          <p:cNvPr id="18" name="図 17">
            <a:extLst>
              <a:ext uri="{FF2B5EF4-FFF2-40B4-BE49-F238E27FC236}">
                <a16:creationId xmlns:a16="http://schemas.microsoft.com/office/drawing/2014/main" id="{CB56F6B6-8401-02A1-C062-D839BCA98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9019" y="0"/>
            <a:ext cx="8642794" cy="577880"/>
          </a:xfrm>
          <a:prstGeom prst="rect">
            <a:avLst/>
          </a:prstGeom>
        </p:spPr>
      </p:pic>
      <p:sp>
        <p:nvSpPr>
          <p:cNvPr id="4" name="Text Box 10">
            <a:extLst>
              <a:ext uri="{FF2B5EF4-FFF2-40B4-BE49-F238E27FC236}">
                <a16:creationId xmlns:a16="http://schemas.microsoft.com/office/drawing/2014/main" id="{60826375-39DB-584D-2E49-D77A31E4F76B}"/>
              </a:ext>
            </a:extLst>
          </p:cNvPr>
          <p:cNvSpPr txBox="1">
            <a:spLocks noChangeArrowheads="1"/>
          </p:cNvSpPr>
          <p:nvPr/>
        </p:nvSpPr>
        <p:spPr bwMode="auto">
          <a:xfrm>
            <a:off x="2609602" y="166594"/>
            <a:ext cx="2160587" cy="261610"/>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100" spc="200" dirty="0">
                <a:solidFill>
                  <a:srgbClr val="BAB78A"/>
                </a:solidFill>
                <a:latin typeface="アプリ明朝" panose="02000600000000000000" pitchFamily="50" charset="-128"/>
                <a:ea typeface="アプリ明朝" panose="02000600000000000000" pitchFamily="50" charset="-128"/>
              </a:rPr>
              <a:t>About</a:t>
            </a:r>
            <a:endParaRPr lang="ja-JP" altLang="en-US" sz="1100" spc="200" dirty="0">
              <a:solidFill>
                <a:srgbClr val="BAB78A"/>
              </a:solidFill>
              <a:latin typeface="アプリ明朝" panose="02000600000000000000" pitchFamily="50" charset="-128"/>
              <a:ea typeface="アプリ明朝" panose="02000600000000000000" pitchFamily="50" charset="-128"/>
            </a:endParaRPr>
          </a:p>
        </p:txBody>
      </p:sp>
      <p:sp>
        <p:nvSpPr>
          <p:cNvPr id="5" name="Text Box 10">
            <a:extLst>
              <a:ext uri="{FF2B5EF4-FFF2-40B4-BE49-F238E27FC236}">
                <a16:creationId xmlns:a16="http://schemas.microsoft.com/office/drawing/2014/main" id="{3E80E640-4F2C-6576-533F-5E2919A0FF48}"/>
              </a:ext>
            </a:extLst>
          </p:cNvPr>
          <p:cNvSpPr txBox="1">
            <a:spLocks noChangeArrowheads="1"/>
          </p:cNvSpPr>
          <p:nvPr/>
        </p:nvSpPr>
        <p:spPr bwMode="auto">
          <a:xfrm>
            <a:off x="3473698" y="107429"/>
            <a:ext cx="2160587" cy="369332"/>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800" spc="200" dirty="0">
                <a:solidFill>
                  <a:srgbClr val="E2E5C4"/>
                </a:solidFill>
                <a:latin typeface="アプリ明朝" panose="02000600000000000000" pitchFamily="50" charset="-128"/>
                <a:ea typeface="アプリ明朝" panose="02000600000000000000" pitchFamily="50" charset="-128"/>
              </a:rPr>
              <a:t>- Our Mission</a:t>
            </a:r>
            <a:endParaRPr lang="ja-JP" altLang="en-US" sz="1800" spc="200" dirty="0">
              <a:solidFill>
                <a:srgbClr val="E2E5C4"/>
              </a:solidFill>
              <a:latin typeface="アプリ明朝" panose="02000600000000000000" pitchFamily="50" charset="-128"/>
              <a:ea typeface="アプリ明朝" panose="02000600000000000000" pitchFamily="50" charset="-128"/>
            </a:endParaRPr>
          </a:p>
        </p:txBody>
      </p:sp>
      <p:sp>
        <p:nvSpPr>
          <p:cNvPr id="2" name="テキスト ボックス 5">
            <a:extLst>
              <a:ext uri="{FF2B5EF4-FFF2-40B4-BE49-F238E27FC236}">
                <a16:creationId xmlns:a16="http://schemas.microsoft.com/office/drawing/2014/main" id="{EA900735-7A63-8B9E-69CB-6E25A7AC1E91}"/>
              </a:ext>
            </a:extLst>
          </p:cNvPr>
          <p:cNvSpPr txBox="1">
            <a:spLocks noChangeArrowheads="1"/>
          </p:cNvSpPr>
          <p:nvPr/>
        </p:nvSpPr>
        <p:spPr bwMode="auto">
          <a:xfrm>
            <a:off x="3185699" y="878897"/>
            <a:ext cx="4320413" cy="96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b="1">
                <a:solidFill>
                  <a:schemeClr val="bg1"/>
                </a:solidFill>
                <a:latin typeface="Arial" panose="020B0604020202020204" pitchFamily="34" charset="0"/>
                <a:ea typeface="Osaka" charset="-128"/>
              </a:defRPr>
            </a:lvl1pPr>
            <a:lvl2pPr marL="742950" indent="-285750">
              <a:defRPr kumimoji="1" sz="2400" b="1">
                <a:solidFill>
                  <a:schemeClr val="bg1"/>
                </a:solidFill>
                <a:latin typeface="Arial" panose="020B0604020202020204" pitchFamily="34" charset="0"/>
                <a:ea typeface="Osaka" charset="-128"/>
              </a:defRPr>
            </a:lvl2pPr>
            <a:lvl3pPr marL="1143000" indent="-228600">
              <a:defRPr kumimoji="1" sz="2400" b="1">
                <a:solidFill>
                  <a:schemeClr val="bg1"/>
                </a:solidFill>
                <a:latin typeface="Arial" panose="020B0604020202020204" pitchFamily="34" charset="0"/>
                <a:ea typeface="Osaka" charset="-128"/>
              </a:defRPr>
            </a:lvl3pPr>
            <a:lvl4pPr marL="1600200" indent="-228600">
              <a:defRPr kumimoji="1" sz="2400" b="1">
                <a:solidFill>
                  <a:schemeClr val="bg1"/>
                </a:solidFill>
                <a:latin typeface="Arial" panose="020B0604020202020204" pitchFamily="34" charset="0"/>
                <a:ea typeface="Osaka" charset="-128"/>
              </a:defRPr>
            </a:lvl4pPr>
            <a:lvl5pPr marL="2057400" indent="-228600">
              <a:defRPr kumimoji="1" sz="2400" b="1">
                <a:solidFill>
                  <a:schemeClr val="bg1"/>
                </a:solidFill>
                <a:latin typeface="Arial" panose="020B0604020202020204" pitchFamily="34" charset="0"/>
                <a:ea typeface="Osaka" charset="-128"/>
              </a:defRPr>
            </a:lvl5pPr>
            <a:lvl6pPr marL="2514600" indent="-228600" eaLnBrk="0" fontAlgn="base" hangingPunct="0">
              <a:spcBef>
                <a:spcPct val="0"/>
              </a:spcBef>
              <a:spcAft>
                <a:spcPct val="0"/>
              </a:spcAft>
              <a:defRPr kumimoji="1" sz="2400" b="1">
                <a:solidFill>
                  <a:schemeClr val="bg1"/>
                </a:solidFill>
                <a:latin typeface="Arial" panose="020B0604020202020204" pitchFamily="34" charset="0"/>
                <a:ea typeface="Osaka" charset="-128"/>
              </a:defRPr>
            </a:lvl6pPr>
            <a:lvl7pPr marL="2971800" indent="-228600" eaLnBrk="0" fontAlgn="base" hangingPunct="0">
              <a:spcBef>
                <a:spcPct val="0"/>
              </a:spcBef>
              <a:spcAft>
                <a:spcPct val="0"/>
              </a:spcAft>
              <a:defRPr kumimoji="1" sz="2400" b="1">
                <a:solidFill>
                  <a:schemeClr val="bg1"/>
                </a:solidFill>
                <a:latin typeface="Arial" panose="020B0604020202020204" pitchFamily="34" charset="0"/>
                <a:ea typeface="Osaka" charset="-128"/>
              </a:defRPr>
            </a:lvl7pPr>
            <a:lvl8pPr marL="3429000" indent="-228600" eaLnBrk="0" fontAlgn="base" hangingPunct="0">
              <a:spcBef>
                <a:spcPct val="0"/>
              </a:spcBef>
              <a:spcAft>
                <a:spcPct val="0"/>
              </a:spcAft>
              <a:defRPr kumimoji="1" sz="2400" b="1">
                <a:solidFill>
                  <a:schemeClr val="bg1"/>
                </a:solidFill>
                <a:latin typeface="Arial" panose="020B0604020202020204" pitchFamily="34" charset="0"/>
                <a:ea typeface="Osaka" charset="-128"/>
              </a:defRPr>
            </a:lvl8pPr>
            <a:lvl9pPr marL="3886200" indent="-228600" eaLnBrk="0" fontAlgn="base" hangingPunct="0">
              <a:spcBef>
                <a:spcPct val="0"/>
              </a:spcBef>
              <a:spcAft>
                <a:spcPct val="0"/>
              </a:spcAft>
              <a:defRPr kumimoji="1" sz="2400" b="1">
                <a:solidFill>
                  <a:schemeClr val="bg1"/>
                </a:solidFill>
                <a:latin typeface="Arial" panose="020B0604020202020204" pitchFamily="34" charset="0"/>
                <a:ea typeface="Osaka" charset="-128"/>
              </a:defRPr>
            </a:lvl9pPr>
          </a:lstStyle>
          <a:p>
            <a:pPr algn="ctr">
              <a:lnSpc>
                <a:spcPct val="150000"/>
              </a:lnSpc>
            </a:pPr>
            <a:r>
              <a:rPr lang="ja-JP" altLang="en-US" sz="1800" spc="300" dirty="0">
                <a:solidFill>
                  <a:srgbClr val="3F0C1B"/>
                </a:solidFill>
                <a:latin typeface="アプリ明朝" panose="02000600000000000000" pitchFamily="50" charset="-128"/>
                <a:ea typeface="アプリ明朝" panose="02000600000000000000" pitchFamily="50" charset="-128"/>
              </a:rPr>
              <a:t>最上級の住まいへ</a:t>
            </a:r>
            <a:endParaRPr lang="en-US" altLang="ja-JP" sz="1800" spc="300" dirty="0">
              <a:solidFill>
                <a:srgbClr val="3F0C1B"/>
              </a:solidFill>
              <a:latin typeface="アプリ明朝" panose="02000600000000000000" pitchFamily="50" charset="-128"/>
              <a:ea typeface="アプリ明朝" panose="02000600000000000000" pitchFamily="50" charset="-128"/>
            </a:endParaRPr>
          </a:p>
          <a:p>
            <a:pPr algn="ctr">
              <a:lnSpc>
                <a:spcPct val="150000"/>
              </a:lnSpc>
            </a:pPr>
            <a:r>
              <a:rPr lang="ja-JP" altLang="en-US" sz="1800" spc="300" dirty="0">
                <a:solidFill>
                  <a:srgbClr val="3F0C1B"/>
                </a:solidFill>
                <a:latin typeface="アプリ明朝" panose="02000600000000000000" pitchFamily="50" charset="-128"/>
                <a:ea typeface="アプリ明朝" panose="02000600000000000000" pitchFamily="50" charset="-128"/>
              </a:rPr>
              <a:t>物件価値を高める上質なサービス</a:t>
            </a:r>
          </a:p>
        </p:txBody>
      </p:sp>
      <p:sp>
        <p:nvSpPr>
          <p:cNvPr id="3" name="テキスト ボックス 2">
            <a:extLst>
              <a:ext uri="{FF2B5EF4-FFF2-40B4-BE49-F238E27FC236}">
                <a16:creationId xmlns:a16="http://schemas.microsoft.com/office/drawing/2014/main" id="{F1CC0A0E-4D7E-19B4-7ED8-2FA25FD76BAC}"/>
              </a:ext>
            </a:extLst>
          </p:cNvPr>
          <p:cNvSpPr txBox="1"/>
          <p:nvPr/>
        </p:nvSpPr>
        <p:spPr>
          <a:xfrm>
            <a:off x="1581588" y="1993805"/>
            <a:ext cx="7416826" cy="1406551"/>
          </a:xfrm>
          <a:prstGeom prst="rect">
            <a:avLst/>
          </a:prstGeom>
          <a:noFill/>
        </p:spPr>
        <p:txBody>
          <a:bodyPr wrap="square" rtlCol="0">
            <a:spAutoFit/>
          </a:bodyPr>
          <a:lstStyle/>
          <a:p>
            <a:pPr algn="ctr">
              <a:lnSpc>
                <a:spcPct val="20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アコモデーションファーストは、「レジデントサービス」のプロフェッショナルとして、三井不動産レジデンシャルリースグループが手がけるプロパティマネジメントの一翼を担っています。建物が持つ魅力に、「レジデントサービス」という価値を加えることで、マンションの価値はさらに高まると私たちは考えます。私たちは、オーナーとレジデントの皆様にご満足いただくため、「人ならではのぬくもりがある上質なサービス」を提供することをお約束します。</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pic>
        <p:nvPicPr>
          <p:cNvPr id="7" name="図 6" descr="ダイアグラム&#10;&#10;自動的に生成された説明">
            <a:extLst>
              <a:ext uri="{FF2B5EF4-FFF2-40B4-BE49-F238E27FC236}">
                <a16:creationId xmlns:a16="http://schemas.microsoft.com/office/drawing/2014/main" id="{BBCCD3B5-2F7B-9F01-9715-D5F8692657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214" y="3400356"/>
            <a:ext cx="4071384" cy="2152745"/>
          </a:xfrm>
          <a:prstGeom prst="rect">
            <a:avLst/>
          </a:prstGeom>
        </p:spPr>
      </p:pic>
      <p:sp>
        <p:nvSpPr>
          <p:cNvPr id="8" name="テキスト ボックス 7">
            <a:extLst>
              <a:ext uri="{FF2B5EF4-FFF2-40B4-BE49-F238E27FC236}">
                <a16:creationId xmlns:a16="http://schemas.microsoft.com/office/drawing/2014/main" id="{6B1E4CCC-F9BD-CB64-DD06-8D9A4145B2B2}"/>
              </a:ext>
            </a:extLst>
          </p:cNvPr>
          <p:cNvSpPr txBox="1"/>
          <p:nvPr/>
        </p:nvSpPr>
        <p:spPr>
          <a:xfrm>
            <a:off x="1596320" y="5724053"/>
            <a:ext cx="7566009" cy="1278683"/>
          </a:xfrm>
          <a:prstGeom prst="rect">
            <a:avLst/>
          </a:prstGeom>
          <a:noFill/>
        </p:spPr>
        <p:txBody>
          <a:bodyPr wrap="square" rtlCol="0">
            <a:spAutoFit/>
          </a:bodyPr>
          <a:lstStyle/>
          <a:p>
            <a:pPr algn="ctr">
              <a:lnSpc>
                <a:spcPct val="20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レジデント（居住者様）に高い満足を感じていただくことで、継続的にご入居いただく。継続的なご入居は、物件収益の安定化や価値の向上を生み、オーナー様の満足に結びつく。そして、オーナー様の満足は価値向上のための再投資への意欲となり、レジデントの満足もますます向上する。私たちは、「三井の賃貸」のブランド哲学である「いちばんに住む人のこと。」を起点として、都市の上質な賃貸住宅の実現をお手伝いする会社です。</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spTree>
    <p:extLst>
      <p:ext uri="{BB962C8B-B14F-4D97-AF65-F5344CB8AC3E}">
        <p14:creationId xmlns:p14="http://schemas.microsoft.com/office/powerpoint/2010/main" val="1682333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2" name="図 2">
            <a:extLst>
              <a:ext uri="{FF2B5EF4-FFF2-40B4-BE49-F238E27FC236}">
                <a16:creationId xmlns:a16="http://schemas.microsoft.com/office/drawing/2014/main" id="{58174895-1AAA-15FE-E587-69E32D65B22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4304" t="5701" r="14307" b="9293"/>
          <a:stretch>
            <a:fillRect/>
          </a:stretch>
        </p:blipFill>
        <p:spPr bwMode="auto">
          <a:xfrm flipH="1">
            <a:off x="-1" y="-878"/>
            <a:ext cx="2681610" cy="179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図 17">
            <a:extLst>
              <a:ext uri="{FF2B5EF4-FFF2-40B4-BE49-F238E27FC236}">
                <a16:creationId xmlns:a16="http://schemas.microsoft.com/office/drawing/2014/main" id="{CB56F6B6-8401-02A1-C062-D839BCA98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9019" y="0"/>
            <a:ext cx="8642794" cy="577880"/>
          </a:xfrm>
          <a:prstGeom prst="rect">
            <a:avLst/>
          </a:prstGeom>
        </p:spPr>
      </p:pic>
      <p:sp>
        <p:nvSpPr>
          <p:cNvPr id="4" name="Text Box 10">
            <a:extLst>
              <a:ext uri="{FF2B5EF4-FFF2-40B4-BE49-F238E27FC236}">
                <a16:creationId xmlns:a16="http://schemas.microsoft.com/office/drawing/2014/main" id="{60826375-39DB-584D-2E49-D77A31E4F76B}"/>
              </a:ext>
            </a:extLst>
          </p:cNvPr>
          <p:cNvSpPr txBox="1">
            <a:spLocks noChangeArrowheads="1"/>
          </p:cNvSpPr>
          <p:nvPr/>
        </p:nvSpPr>
        <p:spPr bwMode="auto">
          <a:xfrm>
            <a:off x="2609602" y="166594"/>
            <a:ext cx="2160587" cy="261610"/>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100" spc="200" dirty="0">
                <a:solidFill>
                  <a:srgbClr val="BAB78A"/>
                </a:solidFill>
                <a:latin typeface="アプリ明朝" panose="02000600000000000000" pitchFamily="50" charset="-128"/>
                <a:ea typeface="アプリ明朝" panose="02000600000000000000" pitchFamily="50" charset="-128"/>
              </a:rPr>
              <a:t>About</a:t>
            </a:r>
            <a:endParaRPr lang="ja-JP" altLang="en-US" sz="1100" spc="200" dirty="0">
              <a:solidFill>
                <a:srgbClr val="BAB78A"/>
              </a:solidFill>
              <a:latin typeface="アプリ明朝" panose="02000600000000000000" pitchFamily="50" charset="-128"/>
              <a:ea typeface="アプリ明朝" panose="02000600000000000000" pitchFamily="50" charset="-128"/>
            </a:endParaRPr>
          </a:p>
        </p:txBody>
      </p:sp>
      <p:sp>
        <p:nvSpPr>
          <p:cNvPr id="5" name="Text Box 10">
            <a:extLst>
              <a:ext uri="{FF2B5EF4-FFF2-40B4-BE49-F238E27FC236}">
                <a16:creationId xmlns:a16="http://schemas.microsoft.com/office/drawing/2014/main" id="{3E80E640-4F2C-6576-533F-5E2919A0FF48}"/>
              </a:ext>
            </a:extLst>
          </p:cNvPr>
          <p:cNvSpPr txBox="1">
            <a:spLocks noChangeArrowheads="1"/>
          </p:cNvSpPr>
          <p:nvPr/>
        </p:nvSpPr>
        <p:spPr bwMode="auto">
          <a:xfrm>
            <a:off x="3473698" y="107429"/>
            <a:ext cx="2160587" cy="369332"/>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800" spc="200" dirty="0">
                <a:solidFill>
                  <a:srgbClr val="E2E5C4"/>
                </a:solidFill>
                <a:latin typeface="アプリ明朝" panose="02000600000000000000" pitchFamily="50" charset="-128"/>
                <a:ea typeface="アプリ明朝" panose="02000600000000000000" pitchFamily="50" charset="-128"/>
              </a:rPr>
              <a:t>- Our Service</a:t>
            </a:r>
            <a:endParaRPr lang="ja-JP" altLang="en-US" sz="1800" spc="200" dirty="0">
              <a:solidFill>
                <a:srgbClr val="E2E5C4"/>
              </a:solidFill>
              <a:latin typeface="アプリ明朝" panose="02000600000000000000" pitchFamily="50" charset="-128"/>
              <a:ea typeface="アプリ明朝" panose="02000600000000000000" pitchFamily="50" charset="-128"/>
            </a:endParaRPr>
          </a:p>
        </p:txBody>
      </p:sp>
    </p:spTree>
    <p:extLst>
      <p:ext uri="{BB962C8B-B14F-4D97-AF65-F5344CB8AC3E}">
        <p14:creationId xmlns:p14="http://schemas.microsoft.com/office/powerpoint/2010/main" val="838631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4" name="Text Box 10">
            <a:extLst>
              <a:ext uri="{FF2B5EF4-FFF2-40B4-BE49-F238E27FC236}">
                <a16:creationId xmlns:a16="http://schemas.microsoft.com/office/drawing/2014/main" id="{60826375-39DB-584D-2E49-D77A31E4F76B}"/>
              </a:ext>
            </a:extLst>
          </p:cNvPr>
          <p:cNvSpPr txBox="1">
            <a:spLocks noChangeArrowheads="1"/>
          </p:cNvSpPr>
          <p:nvPr/>
        </p:nvSpPr>
        <p:spPr bwMode="auto">
          <a:xfrm>
            <a:off x="4265612" y="3059757"/>
            <a:ext cx="2160587" cy="307975"/>
          </a:xfrm>
          <a:prstGeom prst="rect">
            <a:avLst/>
          </a:prstGeom>
          <a:noFill/>
          <a:ln>
            <a:noFill/>
          </a:ln>
        </p:spPr>
        <p:txBody>
          <a:bodyPr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algn="ctr" eaLnBrk="1" hangingPunct="1">
              <a:spcBef>
                <a:spcPct val="50000"/>
              </a:spcBef>
              <a:buFontTx/>
              <a:buNone/>
              <a:defRPr/>
            </a:pPr>
            <a:r>
              <a:rPr lang="en-US" altLang="ja-JP" sz="1400" spc="200" dirty="0">
                <a:solidFill>
                  <a:srgbClr val="BAB78A"/>
                </a:solidFill>
                <a:latin typeface="アプリ明朝" panose="02000600000000000000" pitchFamily="50" charset="-128"/>
                <a:ea typeface="アプリ明朝" panose="02000600000000000000" pitchFamily="50" charset="-128"/>
              </a:rPr>
              <a:t>Service</a:t>
            </a:r>
            <a:endParaRPr lang="ja-JP" altLang="en-US" sz="1400" spc="200" dirty="0">
              <a:solidFill>
                <a:srgbClr val="BAB78A"/>
              </a:solidFill>
              <a:latin typeface="アプリ明朝" panose="02000600000000000000" pitchFamily="50" charset="-128"/>
              <a:ea typeface="アプリ明朝" panose="02000600000000000000" pitchFamily="50" charset="-128"/>
            </a:endParaRPr>
          </a:p>
        </p:txBody>
      </p:sp>
      <p:sp>
        <p:nvSpPr>
          <p:cNvPr id="5" name="Text Box 10">
            <a:extLst>
              <a:ext uri="{FF2B5EF4-FFF2-40B4-BE49-F238E27FC236}">
                <a16:creationId xmlns:a16="http://schemas.microsoft.com/office/drawing/2014/main" id="{3E80E640-4F2C-6576-533F-5E2919A0FF48}"/>
              </a:ext>
            </a:extLst>
          </p:cNvPr>
          <p:cNvSpPr txBox="1">
            <a:spLocks noChangeArrowheads="1"/>
          </p:cNvSpPr>
          <p:nvPr/>
        </p:nvSpPr>
        <p:spPr bwMode="auto">
          <a:xfrm>
            <a:off x="3545618" y="3491805"/>
            <a:ext cx="3600574" cy="430887"/>
          </a:xfrm>
          <a:prstGeom prst="rect">
            <a:avLst/>
          </a:prstGeom>
          <a:noFill/>
          <a:ln>
            <a:noFill/>
          </a:ln>
        </p:spPr>
        <p:txBody>
          <a:bodyPr wrap="square" anchor="t">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algn="ctr" eaLnBrk="1" hangingPunct="1">
              <a:spcBef>
                <a:spcPct val="50000"/>
              </a:spcBef>
              <a:buFontTx/>
              <a:buNone/>
              <a:defRPr/>
            </a:pPr>
            <a:r>
              <a:rPr lang="ja-JP" altLang="en-US" sz="2200" spc="200" dirty="0">
                <a:solidFill>
                  <a:srgbClr val="4D0E1F"/>
                </a:solidFill>
                <a:latin typeface="アプリ明朝" panose="02000600000000000000" pitchFamily="50" charset="-128"/>
                <a:ea typeface="アプリ明朝" panose="02000600000000000000" pitchFamily="50" charset="-128"/>
              </a:rPr>
              <a:t>ご提供するサービス</a:t>
            </a:r>
          </a:p>
        </p:txBody>
      </p:sp>
    </p:spTree>
    <p:extLst>
      <p:ext uri="{BB962C8B-B14F-4D97-AF65-F5344CB8AC3E}">
        <p14:creationId xmlns:p14="http://schemas.microsoft.com/office/powerpoint/2010/main" val="1207286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7" name="図 6" descr="屋内, 子供, 少し, 若い が含まれている画像">
            <a:extLst>
              <a:ext uri="{FF2B5EF4-FFF2-40B4-BE49-F238E27FC236}">
                <a16:creationId xmlns:a16="http://schemas.microsoft.com/office/drawing/2014/main" id="{B2B10E62-C70E-549E-D0A7-F761386FD704}"/>
              </a:ext>
            </a:extLst>
          </p:cNvPr>
          <p:cNvPicPr>
            <a:picLocks noChangeAspect="1"/>
          </p:cNvPicPr>
          <p:nvPr/>
        </p:nvPicPr>
        <p:blipFill rotWithShape="1">
          <a:blip r:embed="rId2">
            <a:extLst>
              <a:ext uri="{28A0092B-C50C-407E-A947-70E740481C1C}">
                <a14:useLocalDpi xmlns:a14="http://schemas.microsoft.com/office/drawing/2010/main" val="0"/>
              </a:ext>
            </a:extLst>
          </a:blip>
          <a:srcRect r="9033"/>
          <a:stretch/>
        </p:blipFill>
        <p:spPr>
          <a:xfrm>
            <a:off x="0" y="-3745"/>
            <a:ext cx="2681609" cy="1796173"/>
          </a:xfrm>
          <a:prstGeom prst="rect">
            <a:avLst/>
          </a:prstGeom>
        </p:spPr>
      </p:pic>
      <p:pic>
        <p:nvPicPr>
          <p:cNvPr id="18" name="図 17">
            <a:extLst>
              <a:ext uri="{FF2B5EF4-FFF2-40B4-BE49-F238E27FC236}">
                <a16:creationId xmlns:a16="http://schemas.microsoft.com/office/drawing/2014/main" id="{CB56F6B6-8401-02A1-C062-D839BCA9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019" y="0"/>
            <a:ext cx="8642794" cy="577880"/>
          </a:xfrm>
          <a:prstGeom prst="rect">
            <a:avLst/>
          </a:prstGeom>
        </p:spPr>
      </p:pic>
      <p:sp>
        <p:nvSpPr>
          <p:cNvPr id="4" name="Text Box 10">
            <a:extLst>
              <a:ext uri="{FF2B5EF4-FFF2-40B4-BE49-F238E27FC236}">
                <a16:creationId xmlns:a16="http://schemas.microsoft.com/office/drawing/2014/main" id="{60826375-39DB-584D-2E49-D77A31E4F76B}"/>
              </a:ext>
            </a:extLst>
          </p:cNvPr>
          <p:cNvSpPr txBox="1">
            <a:spLocks noChangeArrowheads="1"/>
          </p:cNvSpPr>
          <p:nvPr/>
        </p:nvSpPr>
        <p:spPr bwMode="auto">
          <a:xfrm>
            <a:off x="2609602" y="166594"/>
            <a:ext cx="2160587" cy="261610"/>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100" spc="200" dirty="0">
                <a:solidFill>
                  <a:srgbClr val="BAB78A"/>
                </a:solidFill>
                <a:latin typeface="アプリ明朝" panose="02000600000000000000" pitchFamily="50" charset="-128"/>
                <a:ea typeface="アプリ明朝" panose="02000600000000000000" pitchFamily="50" charset="-128"/>
              </a:rPr>
              <a:t>Service</a:t>
            </a:r>
          </a:p>
        </p:txBody>
      </p:sp>
      <p:sp>
        <p:nvSpPr>
          <p:cNvPr id="5" name="Text Box 10">
            <a:extLst>
              <a:ext uri="{FF2B5EF4-FFF2-40B4-BE49-F238E27FC236}">
                <a16:creationId xmlns:a16="http://schemas.microsoft.com/office/drawing/2014/main" id="{3E80E640-4F2C-6576-533F-5E2919A0FF48}"/>
              </a:ext>
            </a:extLst>
          </p:cNvPr>
          <p:cNvSpPr txBox="1">
            <a:spLocks noChangeArrowheads="1"/>
          </p:cNvSpPr>
          <p:nvPr/>
        </p:nvSpPr>
        <p:spPr bwMode="auto">
          <a:xfrm>
            <a:off x="3473698" y="107429"/>
            <a:ext cx="7218115" cy="369332"/>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800" spc="200" dirty="0">
                <a:solidFill>
                  <a:srgbClr val="E2E5C4"/>
                </a:solidFill>
                <a:latin typeface="アプリ明朝" panose="02000600000000000000" pitchFamily="50" charset="-128"/>
                <a:ea typeface="アプリ明朝" panose="02000600000000000000" pitchFamily="50" charset="-128"/>
              </a:rPr>
              <a:t>- work</a:t>
            </a:r>
            <a:endParaRPr lang="ja-JP" altLang="en-US" sz="1800" spc="200" dirty="0">
              <a:solidFill>
                <a:srgbClr val="E2E5C4"/>
              </a:solidFill>
              <a:latin typeface="アプリ明朝" panose="02000600000000000000" pitchFamily="50" charset="-128"/>
              <a:ea typeface="アプリ明朝" panose="02000600000000000000" pitchFamily="50" charset="-128"/>
            </a:endParaRPr>
          </a:p>
        </p:txBody>
      </p:sp>
      <p:pic>
        <p:nvPicPr>
          <p:cNvPr id="2" name="図 1" descr="ダイアグラム">
            <a:extLst>
              <a:ext uri="{FF2B5EF4-FFF2-40B4-BE49-F238E27FC236}">
                <a16:creationId xmlns:a16="http://schemas.microsoft.com/office/drawing/2014/main" id="{D0B75604-0C98-AEA8-58C4-3D990552D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4244" y="841496"/>
            <a:ext cx="1936501" cy="1796174"/>
          </a:xfrm>
          <a:prstGeom prst="rect">
            <a:avLst/>
          </a:prstGeom>
        </p:spPr>
      </p:pic>
      <p:sp>
        <p:nvSpPr>
          <p:cNvPr id="12" name="テキスト ボックス 11">
            <a:extLst>
              <a:ext uri="{FF2B5EF4-FFF2-40B4-BE49-F238E27FC236}">
                <a16:creationId xmlns:a16="http://schemas.microsoft.com/office/drawing/2014/main" id="{CD045FC1-4DC3-00C4-A77A-CA1E11104073}"/>
              </a:ext>
            </a:extLst>
          </p:cNvPr>
          <p:cNvSpPr txBox="1"/>
          <p:nvPr/>
        </p:nvSpPr>
        <p:spPr>
          <a:xfrm>
            <a:off x="3185666" y="1244511"/>
            <a:ext cx="4608512" cy="990143"/>
          </a:xfrm>
          <a:prstGeom prst="rect">
            <a:avLst/>
          </a:prstGeom>
          <a:noFill/>
        </p:spPr>
        <p:txBody>
          <a:bodyPr wrap="square" rtlCol="0">
            <a:spAutoFit/>
          </a:bodyPr>
          <a:lstStyle/>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私たちは、「レジデントサービス」という形のない商品のプロフェッショナルとして、レジデント（居住者様）の生活を取り巻く３つの事業を展開しています。入居から退去まで、ソフト面・ハード面、対面・非対面でサービスを提供しています。</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pic>
        <p:nvPicPr>
          <p:cNvPr id="16" name="図 15" descr="人, 衣料, 立つ, 男 が含まれている画像">
            <a:extLst>
              <a:ext uri="{FF2B5EF4-FFF2-40B4-BE49-F238E27FC236}">
                <a16:creationId xmlns:a16="http://schemas.microsoft.com/office/drawing/2014/main" id="{68398F26-BFA3-42D3-CD42-016AE3EEB8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5386" y="2901287"/>
            <a:ext cx="8012109" cy="1351132"/>
          </a:xfrm>
          <a:prstGeom prst="rect">
            <a:avLst/>
          </a:prstGeom>
        </p:spPr>
      </p:pic>
      <p:sp>
        <p:nvSpPr>
          <p:cNvPr id="20" name="テキスト ボックス 19">
            <a:extLst>
              <a:ext uri="{FF2B5EF4-FFF2-40B4-BE49-F238E27FC236}">
                <a16:creationId xmlns:a16="http://schemas.microsoft.com/office/drawing/2014/main" id="{E3A193C9-C5E0-5381-BE6A-FAB58675FF4F}"/>
              </a:ext>
            </a:extLst>
          </p:cNvPr>
          <p:cNvSpPr txBox="1"/>
          <p:nvPr/>
        </p:nvSpPr>
        <p:spPr>
          <a:xfrm>
            <a:off x="2069542" y="4432520"/>
            <a:ext cx="6840760" cy="528478"/>
          </a:xfrm>
          <a:prstGeom prst="rect">
            <a:avLst/>
          </a:prstGeom>
          <a:noFill/>
        </p:spPr>
        <p:txBody>
          <a:bodyPr wrap="square" rtlCol="0">
            <a:spAutoFit/>
          </a:bodyPr>
          <a:lstStyle/>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日々、レジデントを見守り、寄り添いながら、安心して、より便利に、</a:t>
            </a:r>
          </a:p>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そして快適にお住まいいただけるよう、「一人ひとりに心を尽くす」サービスを提供することが私たちの使命です。 </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sp>
        <p:nvSpPr>
          <p:cNvPr id="28" name="テキスト ボックス 27">
            <a:extLst>
              <a:ext uri="{FF2B5EF4-FFF2-40B4-BE49-F238E27FC236}">
                <a16:creationId xmlns:a16="http://schemas.microsoft.com/office/drawing/2014/main" id="{520E8CAA-C9D8-4B50-0362-463385FF4BA2}"/>
              </a:ext>
            </a:extLst>
          </p:cNvPr>
          <p:cNvSpPr txBox="1"/>
          <p:nvPr/>
        </p:nvSpPr>
        <p:spPr>
          <a:xfrm>
            <a:off x="2066210" y="6672411"/>
            <a:ext cx="6952103" cy="528478"/>
          </a:xfrm>
          <a:prstGeom prst="rect">
            <a:avLst/>
          </a:prstGeom>
          <a:noFill/>
        </p:spPr>
        <p:txBody>
          <a:bodyPr wrap="square" rtlCol="0">
            <a:spAutoFit/>
          </a:bodyPr>
          <a:lstStyle/>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東京ミッドタウン・レジデンシィズをはじめとする日本有数のハイクラスマンションでの確かな実績と経験に基づく、</a:t>
            </a:r>
          </a:p>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高品質でホスピタリティあふれるサービスをレジデント一人ひとりに提供いたします。 </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pic>
        <p:nvPicPr>
          <p:cNvPr id="31" name="図 30" descr="白い壁の部屋&#10;&#10;低い精度で">
            <a:extLst>
              <a:ext uri="{FF2B5EF4-FFF2-40B4-BE49-F238E27FC236}">
                <a16:creationId xmlns:a16="http://schemas.microsoft.com/office/drawing/2014/main" id="{33893806-04D9-64F8-2894-118BB43EE7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9542" y="5141099"/>
            <a:ext cx="8012109" cy="1351133"/>
          </a:xfrm>
          <a:prstGeom prst="rect">
            <a:avLst/>
          </a:prstGeom>
        </p:spPr>
      </p:pic>
    </p:spTree>
    <p:extLst>
      <p:ext uri="{BB962C8B-B14F-4D97-AF65-F5344CB8AC3E}">
        <p14:creationId xmlns:p14="http://schemas.microsoft.com/office/powerpoint/2010/main" val="794301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29" name="図 28" descr="屋内, 窓, 探す, 猫 が含まれている画像">
            <a:extLst>
              <a:ext uri="{FF2B5EF4-FFF2-40B4-BE49-F238E27FC236}">
                <a16:creationId xmlns:a16="http://schemas.microsoft.com/office/drawing/2014/main" id="{D62251A6-68AB-1AF9-043E-C9E2F298E6BF}"/>
              </a:ext>
            </a:extLst>
          </p:cNvPr>
          <p:cNvPicPr>
            <a:picLocks noChangeAspect="1"/>
          </p:cNvPicPr>
          <p:nvPr/>
        </p:nvPicPr>
        <p:blipFill rotWithShape="1">
          <a:blip r:embed="rId2">
            <a:extLst>
              <a:ext uri="{28A0092B-C50C-407E-A947-70E740481C1C}">
                <a14:useLocalDpi xmlns:a14="http://schemas.microsoft.com/office/drawing/2010/main" val="0"/>
              </a:ext>
            </a:extLst>
          </a:blip>
          <a:srcRect l="57182"/>
          <a:stretch/>
        </p:blipFill>
        <p:spPr>
          <a:xfrm>
            <a:off x="6857020" y="4887365"/>
            <a:ext cx="3241413" cy="2239519"/>
          </a:xfrm>
          <a:prstGeom prst="rect">
            <a:avLst/>
          </a:prstGeom>
        </p:spPr>
      </p:pic>
      <p:sp>
        <p:nvSpPr>
          <p:cNvPr id="21" name="四角形: 角を丸くする 20">
            <a:extLst>
              <a:ext uri="{FF2B5EF4-FFF2-40B4-BE49-F238E27FC236}">
                <a16:creationId xmlns:a16="http://schemas.microsoft.com/office/drawing/2014/main" id="{F51D14E7-B754-8422-E766-9E8731C0B2B9}"/>
              </a:ext>
            </a:extLst>
          </p:cNvPr>
          <p:cNvSpPr/>
          <p:nvPr/>
        </p:nvSpPr>
        <p:spPr bwMode="auto">
          <a:xfrm>
            <a:off x="4049762" y="3429588"/>
            <a:ext cx="6048672" cy="910931"/>
          </a:xfrm>
          <a:prstGeom prst="roundRect">
            <a:avLst>
              <a:gd name="adj" fmla="val 4740"/>
            </a:avLst>
          </a:prstGeom>
          <a:solidFill>
            <a:schemeClr val="bg1"/>
          </a:solidFill>
          <a:ln w="9525">
            <a:noFill/>
            <a:round/>
            <a:headEnd/>
            <a:tailEnd/>
          </a:ln>
        </p:spPr>
        <p:txBody>
          <a:bodyPr wrap="none" rtlCol="0" anchor="ctr"/>
          <a:lstStyle/>
          <a:p>
            <a:pPr algn="ctr"/>
            <a:endParaRPr kumimoji="1" lang="ja-JP" altLang="en-US" sz="1000" dirty="0"/>
          </a:p>
        </p:txBody>
      </p:sp>
      <p:pic>
        <p:nvPicPr>
          <p:cNvPr id="3" name="図 2" descr="人, 衣料, 立つ, 男 が含まれている画像">
            <a:extLst>
              <a:ext uri="{FF2B5EF4-FFF2-40B4-BE49-F238E27FC236}">
                <a16:creationId xmlns:a16="http://schemas.microsoft.com/office/drawing/2014/main" id="{64F2E453-AC2B-F85A-FA56-DAC716631EA3}"/>
              </a:ext>
            </a:extLst>
          </p:cNvPr>
          <p:cNvPicPr>
            <a:picLocks noChangeAspect="1"/>
          </p:cNvPicPr>
          <p:nvPr/>
        </p:nvPicPr>
        <p:blipFill rotWithShape="1">
          <a:blip r:embed="rId3">
            <a:extLst>
              <a:ext uri="{28A0092B-C50C-407E-A947-70E740481C1C}">
                <a14:useLocalDpi xmlns:a14="http://schemas.microsoft.com/office/drawing/2010/main" val="0"/>
              </a:ext>
            </a:extLst>
          </a:blip>
          <a:srcRect r="75358" b="2122"/>
          <a:stretch/>
        </p:blipFill>
        <p:spPr>
          <a:xfrm>
            <a:off x="0" y="0"/>
            <a:ext cx="2681609" cy="1796173"/>
          </a:xfrm>
          <a:prstGeom prst="rect">
            <a:avLst/>
          </a:prstGeom>
        </p:spPr>
      </p:pic>
      <p:pic>
        <p:nvPicPr>
          <p:cNvPr id="18" name="図 17">
            <a:extLst>
              <a:ext uri="{FF2B5EF4-FFF2-40B4-BE49-F238E27FC236}">
                <a16:creationId xmlns:a16="http://schemas.microsoft.com/office/drawing/2014/main" id="{CB56F6B6-8401-02A1-C062-D839BCA98B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9019" y="0"/>
            <a:ext cx="8642794" cy="577880"/>
          </a:xfrm>
          <a:prstGeom prst="rect">
            <a:avLst/>
          </a:prstGeom>
        </p:spPr>
      </p:pic>
      <p:sp>
        <p:nvSpPr>
          <p:cNvPr id="4" name="Text Box 10">
            <a:extLst>
              <a:ext uri="{FF2B5EF4-FFF2-40B4-BE49-F238E27FC236}">
                <a16:creationId xmlns:a16="http://schemas.microsoft.com/office/drawing/2014/main" id="{60826375-39DB-584D-2E49-D77A31E4F76B}"/>
              </a:ext>
            </a:extLst>
          </p:cNvPr>
          <p:cNvSpPr txBox="1">
            <a:spLocks noChangeArrowheads="1"/>
          </p:cNvSpPr>
          <p:nvPr/>
        </p:nvSpPr>
        <p:spPr bwMode="auto">
          <a:xfrm>
            <a:off x="2609602" y="166594"/>
            <a:ext cx="2160587" cy="261610"/>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100" spc="200" dirty="0">
                <a:solidFill>
                  <a:srgbClr val="BAB78A"/>
                </a:solidFill>
                <a:latin typeface="アプリ明朝" panose="02000600000000000000" pitchFamily="50" charset="-128"/>
                <a:ea typeface="アプリ明朝" panose="02000600000000000000" pitchFamily="50" charset="-128"/>
              </a:rPr>
              <a:t>Service</a:t>
            </a:r>
          </a:p>
        </p:txBody>
      </p:sp>
      <p:sp>
        <p:nvSpPr>
          <p:cNvPr id="5" name="Text Box 10">
            <a:extLst>
              <a:ext uri="{FF2B5EF4-FFF2-40B4-BE49-F238E27FC236}">
                <a16:creationId xmlns:a16="http://schemas.microsoft.com/office/drawing/2014/main" id="{3E80E640-4F2C-6576-533F-5E2919A0FF48}"/>
              </a:ext>
            </a:extLst>
          </p:cNvPr>
          <p:cNvSpPr txBox="1">
            <a:spLocks noChangeArrowheads="1"/>
          </p:cNvSpPr>
          <p:nvPr/>
        </p:nvSpPr>
        <p:spPr bwMode="auto">
          <a:xfrm>
            <a:off x="3473698" y="107429"/>
            <a:ext cx="7218115" cy="369332"/>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800" spc="200" dirty="0">
                <a:solidFill>
                  <a:srgbClr val="E2E5C4"/>
                </a:solidFill>
                <a:latin typeface="アプリ明朝" panose="02000600000000000000" pitchFamily="50" charset="-128"/>
                <a:ea typeface="アプリ明朝" panose="02000600000000000000" pitchFamily="50" charset="-128"/>
              </a:rPr>
              <a:t>- </a:t>
            </a:r>
            <a:r>
              <a:rPr lang="ja-JP" altLang="en-US" sz="1800" spc="200" dirty="0">
                <a:solidFill>
                  <a:srgbClr val="E2E5C4"/>
                </a:solidFill>
                <a:latin typeface="アプリ明朝" panose="02000600000000000000" pitchFamily="50" charset="-128"/>
                <a:ea typeface="アプリ明朝" panose="02000600000000000000" pitchFamily="50" charset="-128"/>
              </a:rPr>
              <a:t>フロントデスクサービス</a:t>
            </a:r>
          </a:p>
        </p:txBody>
      </p:sp>
      <p:sp>
        <p:nvSpPr>
          <p:cNvPr id="9" name="テキスト ボックス 8">
            <a:extLst>
              <a:ext uri="{FF2B5EF4-FFF2-40B4-BE49-F238E27FC236}">
                <a16:creationId xmlns:a16="http://schemas.microsoft.com/office/drawing/2014/main" id="{D68A7A9F-0B5A-153F-A7AC-044AE7D25735}"/>
              </a:ext>
            </a:extLst>
          </p:cNvPr>
          <p:cNvSpPr txBox="1"/>
          <p:nvPr/>
        </p:nvSpPr>
        <p:spPr>
          <a:xfrm>
            <a:off x="3185666" y="898086"/>
            <a:ext cx="6912768" cy="528478"/>
          </a:xfrm>
          <a:prstGeom prst="rect">
            <a:avLst/>
          </a:prstGeom>
          <a:noFill/>
        </p:spPr>
        <p:txBody>
          <a:bodyPr wrap="square" rtlCol="0">
            <a:spAutoFit/>
          </a:bodyPr>
          <a:lstStyle/>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マンションの顔としてぬくもりと利便性を提供します。</a:t>
            </a:r>
            <a:endParaRPr lang="en-US" altLang="ja-JP" sz="1000" b="0" dirty="0">
              <a:solidFill>
                <a:srgbClr val="3F0C1B"/>
              </a:solidFill>
              <a:effectLst/>
              <a:latin typeface="アプリ明朝" panose="02000600000000000000" pitchFamily="50" charset="-128"/>
              <a:ea typeface="アプリ明朝" panose="02000600000000000000" pitchFamily="50" charset="-128"/>
            </a:endParaRPr>
          </a:p>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レジデント（居住者様）に最も近い場所で日常的に接点を持ちニーズに的確にお応えします。</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pic>
        <p:nvPicPr>
          <p:cNvPr id="11" name="図 10" descr="屋内, 人, 窓, テーブル が含まれている画像&#10;&#10;自動的に生成された説明">
            <a:extLst>
              <a:ext uri="{FF2B5EF4-FFF2-40B4-BE49-F238E27FC236}">
                <a16:creationId xmlns:a16="http://schemas.microsoft.com/office/drawing/2014/main" id="{C71FB9AF-8E67-DE53-D455-79FBA04E6147}"/>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2524" r="54658"/>
          <a:stretch/>
        </p:blipFill>
        <p:spPr>
          <a:xfrm>
            <a:off x="593378" y="2100998"/>
            <a:ext cx="3241413" cy="2239522"/>
          </a:xfrm>
          <a:prstGeom prst="rect">
            <a:avLst/>
          </a:prstGeom>
        </p:spPr>
      </p:pic>
      <p:sp>
        <p:nvSpPr>
          <p:cNvPr id="13" name="テキスト ボックス 12">
            <a:extLst>
              <a:ext uri="{FF2B5EF4-FFF2-40B4-BE49-F238E27FC236}">
                <a16:creationId xmlns:a16="http://schemas.microsoft.com/office/drawing/2014/main" id="{FE4C435B-B185-5BE5-6AFA-4C884B11884D}"/>
              </a:ext>
            </a:extLst>
          </p:cNvPr>
          <p:cNvSpPr txBox="1"/>
          <p:nvPr/>
        </p:nvSpPr>
        <p:spPr>
          <a:xfrm>
            <a:off x="4049762" y="2096247"/>
            <a:ext cx="4530407" cy="461665"/>
          </a:xfrm>
          <a:prstGeom prst="rect">
            <a:avLst/>
          </a:prstGeom>
          <a:noFill/>
        </p:spPr>
        <p:txBody>
          <a:bodyPr wrap="none" rtlCol="0">
            <a:spAutoFit/>
          </a:bodyPr>
          <a:lstStyle/>
          <a:p>
            <a:r>
              <a:rPr lang="ja-JP" altLang="en-US" dirty="0">
                <a:solidFill>
                  <a:srgbClr val="3F0C1B"/>
                </a:solidFill>
                <a:effectLst/>
                <a:latin typeface="アプリ明朝" panose="02000600000000000000" pitchFamily="50" charset="-128"/>
                <a:ea typeface="アプリ明朝" panose="02000600000000000000" pitchFamily="50" charset="-128"/>
              </a:rPr>
              <a:t>コンシアージュ</a:t>
            </a:r>
            <a:r>
              <a:rPr lang="ja-JP" altLang="en-US" sz="1800" dirty="0">
                <a:solidFill>
                  <a:srgbClr val="3F0C1B"/>
                </a:solidFill>
                <a:effectLst/>
                <a:latin typeface="アプリ明朝" panose="02000600000000000000" pitchFamily="50" charset="-128"/>
                <a:ea typeface="アプリ明朝" panose="02000600000000000000" pitchFamily="50" charset="-128"/>
              </a:rPr>
              <a:t>（コンシェルジュ）</a:t>
            </a:r>
            <a:endParaRPr kumimoji="1" lang="ja-JP" altLang="en-US" sz="1800" dirty="0">
              <a:solidFill>
                <a:srgbClr val="3F0C1B"/>
              </a:solidFill>
              <a:latin typeface="アプリ明朝" panose="02000600000000000000" pitchFamily="50" charset="-128"/>
              <a:ea typeface="アプリ明朝" panose="02000600000000000000" pitchFamily="50" charset="-128"/>
            </a:endParaRPr>
          </a:p>
        </p:txBody>
      </p:sp>
      <p:cxnSp>
        <p:nvCxnSpPr>
          <p:cNvPr id="15" name="直線コネクタ 14">
            <a:extLst>
              <a:ext uri="{FF2B5EF4-FFF2-40B4-BE49-F238E27FC236}">
                <a16:creationId xmlns:a16="http://schemas.microsoft.com/office/drawing/2014/main" id="{8C999837-9BE1-82B6-803C-0A43B7FBB16A}"/>
              </a:ext>
            </a:extLst>
          </p:cNvPr>
          <p:cNvCxnSpPr>
            <a:cxnSpLocks/>
          </p:cNvCxnSpPr>
          <p:nvPr/>
        </p:nvCxnSpPr>
        <p:spPr bwMode="auto">
          <a:xfrm>
            <a:off x="3834791" y="2672311"/>
            <a:ext cx="6263643" cy="0"/>
          </a:xfrm>
          <a:prstGeom prst="line">
            <a:avLst/>
          </a:prstGeom>
          <a:ln w="28575">
            <a:solidFill>
              <a:srgbClr val="5A1025"/>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7" name="テキスト ボックス 16">
            <a:extLst>
              <a:ext uri="{FF2B5EF4-FFF2-40B4-BE49-F238E27FC236}">
                <a16:creationId xmlns:a16="http://schemas.microsoft.com/office/drawing/2014/main" id="{C8D1DA45-F0AE-6166-4990-AAE3293F0BEC}"/>
              </a:ext>
            </a:extLst>
          </p:cNvPr>
          <p:cNvSpPr txBox="1"/>
          <p:nvPr/>
        </p:nvSpPr>
        <p:spPr>
          <a:xfrm>
            <a:off x="4121770" y="2786711"/>
            <a:ext cx="5976664" cy="528478"/>
          </a:xfrm>
          <a:prstGeom prst="rect">
            <a:avLst/>
          </a:prstGeom>
          <a:noFill/>
        </p:spPr>
        <p:txBody>
          <a:bodyPr wrap="square" rtlCol="0">
            <a:spAutoFit/>
          </a:bodyPr>
          <a:lstStyle/>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フロントデスクにて、レジデントのお問い合せ対応や各種サービスのお取次ぎ、ご来訪者様の対応をいたします。</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sp>
        <p:nvSpPr>
          <p:cNvPr id="19" name="テキスト ボックス 18">
            <a:extLst>
              <a:ext uri="{FF2B5EF4-FFF2-40B4-BE49-F238E27FC236}">
                <a16:creationId xmlns:a16="http://schemas.microsoft.com/office/drawing/2014/main" id="{58F3E441-88CC-51DD-08AB-51FBFD52BEAE}"/>
              </a:ext>
            </a:extLst>
          </p:cNvPr>
          <p:cNvSpPr txBox="1"/>
          <p:nvPr/>
        </p:nvSpPr>
        <p:spPr>
          <a:xfrm>
            <a:off x="4121770" y="3491805"/>
            <a:ext cx="5904656" cy="692626"/>
          </a:xfrm>
          <a:prstGeom prst="rect">
            <a:avLst/>
          </a:prstGeom>
          <a:noFill/>
        </p:spPr>
        <p:txBody>
          <a:bodyPr wrap="square" rtlCol="0">
            <a:spAutoFit/>
          </a:bodyPr>
          <a:lstStyle/>
          <a:p>
            <a:pPr>
              <a:lnSpc>
                <a:spcPct val="150000"/>
              </a:lnSpc>
            </a:pPr>
            <a:r>
              <a:rPr lang="ja-JP" altLang="en-US" sz="900" b="0" dirty="0">
                <a:solidFill>
                  <a:srgbClr val="3F0C1B"/>
                </a:solidFill>
                <a:effectLst/>
                <a:latin typeface="アプリ明朝" panose="02000600000000000000" pitchFamily="50" charset="-128"/>
                <a:ea typeface="アプリ明朝" panose="02000600000000000000" pitchFamily="50" charset="-128"/>
              </a:rPr>
              <a:t>「いってらっしゃいませ」「おかえりなさいませ」の日々の挨拶に始まり、クリーニングやタクシー手配などの各種サービスの取り次ぎ、レジデントやゲストからのお問い合わせ対応などを行います。</a:t>
            </a:r>
          </a:p>
          <a:p>
            <a:pPr>
              <a:lnSpc>
                <a:spcPct val="150000"/>
              </a:lnSpc>
            </a:pPr>
            <a:r>
              <a:rPr lang="ja-JP" altLang="en-US" sz="900" b="0" dirty="0">
                <a:solidFill>
                  <a:srgbClr val="3F0C1B"/>
                </a:solidFill>
                <a:effectLst/>
                <a:latin typeface="アプリ明朝" panose="02000600000000000000" pitchFamily="50" charset="-128"/>
                <a:ea typeface="アプリ明朝" panose="02000600000000000000" pitchFamily="50" charset="-128"/>
              </a:rPr>
              <a:t>バイリンガルスタッフの配置やハウスキーピングなどの一部協力会社と連携したサービスも行っています。</a:t>
            </a:r>
            <a:endParaRPr kumimoji="1" lang="ja-JP" altLang="en-US" sz="900" b="0" dirty="0">
              <a:solidFill>
                <a:srgbClr val="3F0C1B"/>
              </a:solidFill>
              <a:latin typeface="アプリ明朝" panose="02000600000000000000" pitchFamily="50" charset="-128"/>
              <a:ea typeface="アプリ明朝" panose="02000600000000000000" pitchFamily="50" charset="-128"/>
            </a:endParaRPr>
          </a:p>
        </p:txBody>
      </p:sp>
      <p:sp>
        <p:nvSpPr>
          <p:cNvPr id="22" name="四角形: 角を丸くする 21">
            <a:extLst>
              <a:ext uri="{FF2B5EF4-FFF2-40B4-BE49-F238E27FC236}">
                <a16:creationId xmlns:a16="http://schemas.microsoft.com/office/drawing/2014/main" id="{56B5D60A-DCF2-F85E-D401-E543E0A3F0D7}"/>
              </a:ext>
            </a:extLst>
          </p:cNvPr>
          <p:cNvSpPr/>
          <p:nvPr/>
        </p:nvSpPr>
        <p:spPr bwMode="auto">
          <a:xfrm>
            <a:off x="593378" y="6215953"/>
            <a:ext cx="6048672" cy="910931"/>
          </a:xfrm>
          <a:prstGeom prst="roundRect">
            <a:avLst>
              <a:gd name="adj" fmla="val 4740"/>
            </a:avLst>
          </a:prstGeom>
          <a:solidFill>
            <a:schemeClr val="bg1"/>
          </a:solidFill>
          <a:ln w="9525">
            <a:noFill/>
            <a:round/>
            <a:headEnd/>
            <a:tailEnd/>
          </a:ln>
        </p:spPr>
        <p:txBody>
          <a:bodyPr wrap="none" rtlCol="0" anchor="ctr"/>
          <a:lstStyle/>
          <a:p>
            <a:pPr algn="ctr"/>
            <a:endParaRPr kumimoji="1" lang="ja-JP" altLang="en-US" sz="1000" dirty="0"/>
          </a:p>
        </p:txBody>
      </p:sp>
      <p:sp>
        <p:nvSpPr>
          <p:cNvPr id="24" name="テキスト ボックス 23">
            <a:extLst>
              <a:ext uri="{FF2B5EF4-FFF2-40B4-BE49-F238E27FC236}">
                <a16:creationId xmlns:a16="http://schemas.microsoft.com/office/drawing/2014/main" id="{85EE10EF-67EE-E35A-2456-06839CCA3C27}"/>
              </a:ext>
            </a:extLst>
          </p:cNvPr>
          <p:cNvSpPr txBox="1"/>
          <p:nvPr/>
        </p:nvSpPr>
        <p:spPr>
          <a:xfrm>
            <a:off x="593378" y="4882612"/>
            <a:ext cx="2710999" cy="461665"/>
          </a:xfrm>
          <a:prstGeom prst="rect">
            <a:avLst/>
          </a:prstGeom>
          <a:noFill/>
        </p:spPr>
        <p:txBody>
          <a:bodyPr wrap="none" rtlCol="0">
            <a:spAutoFit/>
          </a:bodyPr>
          <a:lstStyle/>
          <a:p>
            <a:r>
              <a:rPr lang="ja-JP" altLang="en-US" dirty="0">
                <a:solidFill>
                  <a:srgbClr val="3F0C1B"/>
                </a:solidFill>
                <a:effectLst/>
                <a:latin typeface="アプリ明朝" panose="02000600000000000000" pitchFamily="50" charset="-128"/>
                <a:ea typeface="アプリ明朝" panose="02000600000000000000" pitchFamily="50" charset="-128"/>
              </a:rPr>
              <a:t>スーパーバイザー</a:t>
            </a:r>
            <a:endParaRPr kumimoji="1" lang="ja-JP" altLang="en-US" sz="1800" dirty="0">
              <a:solidFill>
                <a:srgbClr val="3F0C1B"/>
              </a:solidFill>
              <a:latin typeface="アプリ明朝" panose="02000600000000000000" pitchFamily="50" charset="-128"/>
              <a:ea typeface="アプリ明朝" panose="02000600000000000000" pitchFamily="50" charset="-128"/>
            </a:endParaRPr>
          </a:p>
        </p:txBody>
      </p:sp>
      <p:cxnSp>
        <p:nvCxnSpPr>
          <p:cNvPr id="25" name="直線コネクタ 24">
            <a:extLst>
              <a:ext uri="{FF2B5EF4-FFF2-40B4-BE49-F238E27FC236}">
                <a16:creationId xmlns:a16="http://schemas.microsoft.com/office/drawing/2014/main" id="{66ABABCD-8DA0-7A53-9788-A66E18BE9ED3}"/>
              </a:ext>
            </a:extLst>
          </p:cNvPr>
          <p:cNvCxnSpPr>
            <a:cxnSpLocks/>
          </p:cNvCxnSpPr>
          <p:nvPr/>
        </p:nvCxnSpPr>
        <p:spPr bwMode="auto">
          <a:xfrm>
            <a:off x="593378" y="5458676"/>
            <a:ext cx="6263643" cy="0"/>
          </a:xfrm>
          <a:prstGeom prst="line">
            <a:avLst/>
          </a:prstGeom>
          <a:ln w="28575">
            <a:solidFill>
              <a:srgbClr val="5A1025"/>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26" name="テキスト ボックス 25">
            <a:extLst>
              <a:ext uri="{FF2B5EF4-FFF2-40B4-BE49-F238E27FC236}">
                <a16:creationId xmlns:a16="http://schemas.microsoft.com/office/drawing/2014/main" id="{E0CD35C9-88D8-227F-0B92-4AF867AC6925}"/>
              </a:ext>
            </a:extLst>
          </p:cNvPr>
          <p:cNvSpPr txBox="1"/>
          <p:nvPr/>
        </p:nvSpPr>
        <p:spPr>
          <a:xfrm>
            <a:off x="665386" y="5573076"/>
            <a:ext cx="5976664" cy="528478"/>
          </a:xfrm>
          <a:prstGeom prst="rect">
            <a:avLst/>
          </a:prstGeom>
          <a:noFill/>
        </p:spPr>
        <p:txBody>
          <a:bodyPr wrap="square" rtlCol="0">
            <a:spAutoFit/>
          </a:bodyPr>
          <a:lstStyle/>
          <a:p>
            <a:pPr>
              <a:lnSpc>
                <a:spcPct val="150000"/>
              </a:lnSpc>
            </a:pPr>
            <a:r>
              <a:rPr lang="ja-JP" altLang="en-US" sz="1000" b="0" dirty="0">
                <a:solidFill>
                  <a:srgbClr val="3F0C1B"/>
                </a:solidFill>
                <a:effectLst/>
                <a:latin typeface="アプリ明朝" panose="02000600000000000000" pitchFamily="50" charset="-128"/>
                <a:ea typeface="アプリ明朝" panose="02000600000000000000" pitchFamily="50" charset="-128"/>
              </a:rPr>
              <a:t>マンションにスタッフを配置し、フロントデスクでの対応にとどまらず、館内のご案内やお部屋でのお困りごとへの迅速な対応をいたします。</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sp>
        <p:nvSpPr>
          <p:cNvPr id="27" name="テキスト ボックス 26">
            <a:extLst>
              <a:ext uri="{FF2B5EF4-FFF2-40B4-BE49-F238E27FC236}">
                <a16:creationId xmlns:a16="http://schemas.microsoft.com/office/drawing/2014/main" id="{A09AEF0F-5DB5-11D4-83F0-6264D3E869FE}"/>
              </a:ext>
            </a:extLst>
          </p:cNvPr>
          <p:cNvSpPr txBox="1"/>
          <p:nvPr/>
        </p:nvSpPr>
        <p:spPr>
          <a:xfrm>
            <a:off x="665386" y="6228109"/>
            <a:ext cx="5904656" cy="900375"/>
          </a:xfrm>
          <a:prstGeom prst="rect">
            <a:avLst/>
          </a:prstGeom>
          <a:noFill/>
        </p:spPr>
        <p:txBody>
          <a:bodyPr wrap="square" rtlCol="0">
            <a:spAutoFit/>
          </a:bodyPr>
          <a:lstStyle/>
          <a:p>
            <a:pPr>
              <a:lnSpc>
                <a:spcPct val="150000"/>
              </a:lnSpc>
            </a:pPr>
            <a:r>
              <a:rPr lang="ja-JP" altLang="en-US" sz="900" b="0" dirty="0">
                <a:solidFill>
                  <a:srgbClr val="3F0C1B"/>
                </a:solidFill>
                <a:effectLst/>
                <a:latin typeface="アプリ明朝" panose="02000600000000000000" pitchFamily="50" charset="-128"/>
                <a:ea typeface="アプリ明朝" panose="02000600000000000000" pitchFamily="50" charset="-128"/>
              </a:rPr>
              <a:t>現地のスタッフによる入館時の館内案内や生活ルールのご説明に始まり、お部屋の設備の不具合などの日々の生活におけるお困りごとを解決いたします。また、ご入居中のお部屋の内装などのリクエスト対応、入退去時の引っ越し関連業務や各種確認業務などを提供することで、オーナー様に代わって、レジデントの安全・安心・快適なマンション生活を現地でサポートします。</a:t>
            </a:r>
            <a:endParaRPr kumimoji="1" lang="ja-JP" altLang="en-US" sz="900" b="0" dirty="0">
              <a:solidFill>
                <a:srgbClr val="3F0C1B"/>
              </a:solidFill>
              <a:latin typeface="アプリ明朝" panose="02000600000000000000" pitchFamily="50" charset="-128"/>
              <a:ea typeface="アプリ明朝" panose="02000600000000000000" pitchFamily="50" charset="-128"/>
            </a:endParaRPr>
          </a:p>
        </p:txBody>
      </p:sp>
    </p:spTree>
    <p:extLst>
      <p:ext uri="{BB962C8B-B14F-4D97-AF65-F5344CB8AC3E}">
        <p14:creationId xmlns:p14="http://schemas.microsoft.com/office/powerpoint/2010/main" val="1179993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pic>
        <p:nvPicPr>
          <p:cNvPr id="6" name="図 5" descr="白い壁の部屋&#10;&#10;低い精度で自動的に生成された説明">
            <a:extLst>
              <a:ext uri="{FF2B5EF4-FFF2-40B4-BE49-F238E27FC236}">
                <a16:creationId xmlns:a16="http://schemas.microsoft.com/office/drawing/2014/main" id="{75B9963E-44BE-05E4-1D5E-6DE657615B37}"/>
              </a:ext>
            </a:extLst>
          </p:cNvPr>
          <p:cNvPicPr>
            <a:picLocks noChangeAspect="1"/>
          </p:cNvPicPr>
          <p:nvPr/>
        </p:nvPicPr>
        <p:blipFill rotWithShape="1">
          <a:blip r:embed="rId2">
            <a:extLst>
              <a:ext uri="{28A0092B-C50C-407E-A947-70E740481C1C}">
                <a14:useLocalDpi xmlns:a14="http://schemas.microsoft.com/office/drawing/2010/main" val="0"/>
              </a:ext>
            </a:extLst>
          </a:blip>
          <a:srcRect l="74919"/>
          <a:stretch/>
        </p:blipFill>
        <p:spPr>
          <a:xfrm>
            <a:off x="0" y="0"/>
            <a:ext cx="2681609" cy="1803028"/>
          </a:xfrm>
          <a:prstGeom prst="rect">
            <a:avLst/>
          </a:prstGeom>
        </p:spPr>
      </p:pic>
      <p:sp>
        <p:nvSpPr>
          <p:cNvPr id="21" name="四角形: 角を丸くする 20">
            <a:extLst>
              <a:ext uri="{FF2B5EF4-FFF2-40B4-BE49-F238E27FC236}">
                <a16:creationId xmlns:a16="http://schemas.microsoft.com/office/drawing/2014/main" id="{F51D14E7-B754-8422-E766-9E8731C0B2B9}"/>
              </a:ext>
            </a:extLst>
          </p:cNvPr>
          <p:cNvSpPr/>
          <p:nvPr/>
        </p:nvSpPr>
        <p:spPr bwMode="auto">
          <a:xfrm>
            <a:off x="593378" y="2221915"/>
            <a:ext cx="9433048" cy="1629929"/>
          </a:xfrm>
          <a:prstGeom prst="roundRect">
            <a:avLst>
              <a:gd name="adj" fmla="val 4740"/>
            </a:avLst>
          </a:prstGeom>
          <a:solidFill>
            <a:schemeClr val="bg1"/>
          </a:solidFill>
          <a:ln w="9525">
            <a:noFill/>
            <a:round/>
            <a:headEnd/>
            <a:tailEnd/>
          </a:ln>
        </p:spPr>
        <p:txBody>
          <a:bodyPr wrap="none" rtlCol="0" anchor="ctr"/>
          <a:lstStyle/>
          <a:p>
            <a:pPr algn="ctr"/>
            <a:endParaRPr kumimoji="1" lang="ja-JP" altLang="en-US" sz="1000" dirty="0"/>
          </a:p>
        </p:txBody>
      </p:sp>
      <p:pic>
        <p:nvPicPr>
          <p:cNvPr id="18" name="図 17">
            <a:extLst>
              <a:ext uri="{FF2B5EF4-FFF2-40B4-BE49-F238E27FC236}">
                <a16:creationId xmlns:a16="http://schemas.microsoft.com/office/drawing/2014/main" id="{CB56F6B6-8401-02A1-C062-D839BCA98B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019" y="0"/>
            <a:ext cx="8642794" cy="577880"/>
          </a:xfrm>
          <a:prstGeom prst="rect">
            <a:avLst/>
          </a:prstGeom>
        </p:spPr>
      </p:pic>
      <p:sp>
        <p:nvSpPr>
          <p:cNvPr id="4" name="Text Box 10">
            <a:extLst>
              <a:ext uri="{FF2B5EF4-FFF2-40B4-BE49-F238E27FC236}">
                <a16:creationId xmlns:a16="http://schemas.microsoft.com/office/drawing/2014/main" id="{60826375-39DB-584D-2E49-D77A31E4F76B}"/>
              </a:ext>
            </a:extLst>
          </p:cNvPr>
          <p:cNvSpPr txBox="1">
            <a:spLocks noChangeArrowheads="1"/>
          </p:cNvSpPr>
          <p:nvPr/>
        </p:nvSpPr>
        <p:spPr bwMode="auto">
          <a:xfrm>
            <a:off x="2609602" y="166594"/>
            <a:ext cx="2160587" cy="261610"/>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100" spc="200" dirty="0">
                <a:solidFill>
                  <a:srgbClr val="BAB78A"/>
                </a:solidFill>
                <a:latin typeface="アプリ明朝" panose="02000600000000000000" pitchFamily="50" charset="-128"/>
                <a:ea typeface="アプリ明朝" panose="02000600000000000000" pitchFamily="50" charset="-128"/>
              </a:rPr>
              <a:t>Service</a:t>
            </a:r>
          </a:p>
        </p:txBody>
      </p:sp>
      <p:sp>
        <p:nvSpPr>
          <p:cNvPr id="5" name="Text Box 10">
            <a:extLst>
              <a:ext uri="{FF2B5EF4-FFF2-40B4-BE49-F238E27FC236}">
                <a16:creationId xmlns:a16="http://schemas.microsoft.com/office/drawing/2014/main" id="{3E80E640-4F2C-6576-533F-5E2919A0FF48}"/>
              </a:ext>
            </a:extLst>
          </p:cNvPr>
          <p:cNvSpPr txBox="1">
            <a:spLocks noChangeArrowheads="1"/>
          </p:cNvSpPr>
          <p:nvPr/>
        </p:nvSpPr>
        <p:spPr bwMode="auto">
          <a:xfrm>
            <a:off x="3473698" y="107429"/>
            <a:ext cx="7218115" cy="369332"/>
          </a:xfrm>
          <a:prstGeom prst="rect">
            <a:avLst/>
          </a:prstGeom>
          <a:noFill/>
          <a:ln>
            <a:noFill/>
          </a:ln>
        </p:spPr>
        <p:txBody>
          <a:bodyPr wrap="square" anchor="ctr">
            <a:spAutoFit/>
          </a:bodyPr>
          <a:lstStyle>
            <a:lvl1pPr>
              <a:spcBef>
                <a:spcPct val="20000"/>
              </a:spcBef>
              <a:buChar char="•"/>
              <a:defRPr kumimoji="1" sz="3600">
                <a:solidFill>
                  <a:schemeClr val="tx1"/>
                </a:solidFill>
                <a:latin typeface="Times" panose="02020603050405020304" pitchFamily="18" charset="0"/>
                <a:ea typeface="Osaka" charset="-128"/>
              </a:defRPr>
            </a:lvl1pPr>
            <a:lvl2pPr marL="742950" indent="-285750">
              <a:spcBef>
                <a:spcPct val="20000"/>
              </a:spcBef>
              <a:buChar char="–"/>
              <a:defRPr kumimoji="1" sz="3200">
                <a:solidFill>
                  <a:schemeClr val="tx1"/>
                </a:solidFill>
                <a:latin typeface="Times" panose="02020603050405020304" pitchFamily="18" charset="0"/>
                <a:ea typeface="Osaka" charset="-128"/>
              </a:defRPr>
            </a:lvl2pPr>
            <a:lvl3pPr marL="1143000" indent="-228600">
              <a:spcBef>
                <a:spcPct val="20000"/>
              </a:spcBef>
              <a:buChar char="•"/>
              <a:defRPr kumimoji="1" sz="2700">
                <a:solidFill>
                  <a:schemeClr val="tx1"/>
                </a:solidFill>
                <a:latin typeface="Times" panose="02020603050405020304" pitchFamily="18" charset="0"/>
                <a:ea typeface="Osaka" charset="-128"/>
              </a:defRPr>
            </a:lvl3pPr>
            <a:lvl4pPr marL="1600200" indent="-228600">
              <a:spcBef>
                <a:spcPct val="20000"/>
              </a:spcBef>
              <a:buChar char="–"/>
              <a:defRPr kumimoji="1" sz="2300">
                <a:solidFill>
                  <a:schemeClr val="tx1"/>
                </a:solidFill>
                <a:latin typeface="Times" panose="02020603050405020304" pitchFamily="18" charset="0"/>
                <a:ea typeface="Osaka" charset="-128"/>
              </a:defRPr>
            </a:lvl4pPr>
            <a:lvl5pPr marL="2057400" indent="-228600">
              <a:spcBef>
                <a:spcPct val="20000"/>
              </a:spcBef>
              <a:buChar char="»"/>
              <a:defRPr kumimoji="1" sz="23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300">
                <a:solidFill>
                  <a:schemeClr val="tx1"/>
                </a:solidFill>
                <a:latin typeface="Times" panose="02020603050405020304" pitchFamily="18" charset="0"/>
                <a:ea typeface="Osaka" charset="-128"/>
              </a:defRPr>
            </a:lvl9pPr>
          </a:lstStyle>
          <a:p>
            <a:pPr eaLnBrk="1" hangingPunct="1">
              <a:spcBef>
                <a:spcPct val="50000"/>
              </a:spcBef>
              <a:buFontTx/>
              <a:buNone/>
              <a:defRPr/>
            </a:pPr>
            <a:r>
              <a:rPr lang="en-US" altLang="ja-JP" sz="1800" spc="200" dirty="0">
                <a:solidFill>
                  <a:srgbClr val="E2E5C4"/>
                </a:solidFill>
                <a:latin typeface="アプリ明朝" panose="02000600000000000000" pitchFamily="50" charset="-128"/>
                <a:ea typeface="アプリ明朝" panose="02000600000000000000" pitchFamily="50" charset="-128"/>
              </a:rPr>
              <a:t>-</a:t>
            </a:r>
            <a:r>
              <a:rPr lang="ja-JP" altLang="en-US" sz="1800" spc="200" dirty="0">
                <a:solidFill>
                  <a:srgbClr val="E2E5C4"/>
                </a:solidFill>
                <a:latin typeface="アプリ明朝" panose="02000600000000000000" pitchFamily="50" charset="-128"/>
                <a:ea typeface="アプリ明朝" panose="02000600000000000000" pitchFamily="50" charset="-128"/>
              </a:rPr>
              <a:t> フロントサービスの特色</a:t>
            </a:r>
          </a:p>
        </p:txBody>
      </p:sp>
      <p:sp>
        <p:nvSpPr>
          <p:cNvPr id="9" name="テキスト ボックス 8">
            <a:extLst>
              <a:ext uri="{FF2B5EF4-FFF2-40B4-BE49-F238E27FC236}">
                <a16:creationId xmlns:a16="http://schemas.microsoft.com/office/drawing/2014/main" id="{D68A7A9F-0B5A-153F-A7AC-044AE7D25735}"/>
              </a:ext>
            </a:extLst>
          </p:cNvPr>
          <p:cNvSpPr txBox="1"/>
          <p:nvPr/>
        </p:nvSpPr>
        <p:spPr>
          <a:xfrm>
            <a:off x="3185666" y="947103"/>
            <a:ext cx="6912768" cy="528478"/>
          </a:xfrm>
          <a:prstGeom prst="rect">
            <a:avLst/>
          </a:prstGeom>
          <a:noFill/>
        </p:spPr>
        <p:txBody>
          <a:bodyPr wrap="square" rtlCol="0">
            <a:spAutoFit/>
          </a:bodyPr>
          <a:lstStyle/>
          <a:p>
            <a:pPr>
              <a:lnSpc>
                <a:spcPct val="150000"/>
              </a:lnSpc>
            </a:pPr>
            <a:r>
              <a:rPr kumimoji="1" lang="ja-JP" altLang="en-US" sz="1000" b="0" dirty="0">
                <a:solidFill>
                  <a:srgbClr val="3F0C1B"/>
                </a:solidFill>
                <a:latin typeface="アプリ明朝" panose="02000600000000000000" pitchFamily="50" charset="-128"/>
                <a:ea typeface="アプリ明朝" panose="02000600000000000000" pitchFamily="50" charset="-128"/>
              </a:rPr>
              <a:t>フロントデスクサービスで</a:t>
            </a:r>
            <a:r>
              <a:rPr lang="ja-JP" altLang="en-US" sz="1000" b="0" dirty="0">
                <a:solidFill>
                  <a:srgbClr val="3F0C1B"/>
                </a:solidFill>
                <a:latin typeface="アプリ明朝" panose="02000600000000000000" pitchFamily="50" charset="-128"/>
                <a:ea typeface="アプリ明朝" panose="02000600000000000000" pitchFamily="50" charset="-128"/>
              </a:rPr>
              <a:t>は、</a:t>
            </a:r>
            <a:endParaRPr lang="en-US" altLang="ja-JP" sz="1000" b="0" dirty="0">
              <a:solidFill>
                <a:srgbClr val="3F0C1B"/>
              </a:solidFill>
              <a:latin typeface="アプリ明朝" panose="02000600000000000000" pitchFamily="50" charset="-128"/>
              <a:ea typeface="アプリ明朝" panose="02000600000000000000" pitchFamily="50" charset="-128"/>
            </a:endParaRPr>
          </a:p>
          <a:p>
            <a:pPr>
              <a:lnSpc>
                <a:spcPct val="150000"/>
              </a:lnSpc>
            </a:pPr>
            <a:r>
              <a:rPr lang="ja-JP" altLang="en-US" sz="1000" b="0" dirty="0">
                <a:solidFill>
                  <a:srgbClr val="3F0C1B"/>
                </a:solidFill>
                <a:latin typeface="アプリ明朝" panose="02000600000000000000" pitchFamily="50" charset="-128"/>
                <a:ea typeface="アプリ明朝" panose="02000600000000000000" pitchFamily="50" charset="-128"/>
              </a:rPr>
              <a:t>マンションの規模や、ニーズに合わせた</a:t>
            </a:r>
            <a:r>
              <a:rPr kumimoji="1" lang="ja-JP" altLang="en-US" sz="1000" b="0" dirty="0">
                <a:solidFill>
                  <a:srgbClr val="3F0C1B"/>
                </a:solidFill>
                <a:latin typeface="アプリ明朝" panose="02000600000000000000" pitchFamily="50" charset="-128"/>
                <a:ea typeface="アプリ明朝" panose="02000600000000000000" pitchFamily="50" charset="-128"/>
              </a:rPr>
              <a:t>様々</a:t>
            </a:r>
            <a:r>
              <a:rPr kumimoji="1" lang="ja-JP" altLang="en-US" sz="1000" b="0">
                <a:solidFill>
                  <a:srgbClr val="3F0C1B"/>
                </a:solidFill>
                <a:latin typeface="アプリ明朝" panose="02000600000000000000" pitchFamily="50" charset="-128"/>
                <a:ea typeface="アプリ明朝" panose="02000600000000000000" pitchFamily="50" charset="-128"/>
              </a:rPr>
              <a:t>なサービスをご提案しております。</a:t>
            </a:r>
            <a:endParaRPr kumimoji="1" lang="ja-JP" altLang="en-US" sz="1000" b="0" dirty="0">
              <a:solidFill>
                <a:srgbClr val="3F0C1B"/>
              </a:solidFill>
              <a:latin typeface="アプリ明朝" panose="02000600000000000000" pitchFamily="50" charset="-128"/>
              <a:ea typeface="アプリ明朝" panose="02000600000000000000" pitchFamily="50" charset="-128"/>
            </a:endParaRPr>
          </a:p>
        </p:txBody>
      </p:sp>
      <p:pic>
        <p:nvPicPr>
          <p:cNvPr id="8" name="図 7" descr="ワイングラスを持っている手">
            <a:extLst>
              <a:ext uri="{FF2B5EF4-FFF2-40B4-BE49-F238E27FC236}">
                <a16:creationId xmlns:a16="http://schemas.microsoft.com/office/drawing/2014/main" id="{B8557DF6-0130-DF8A-3336-F3B426A6FA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9869" y="2051645"/>
            <a:ext cx="2190533" cy="1465608"/>
          </a:xfrm>
          <a:prstGeom prst="roundRect">
            <a:avLst/>
          </a:prstGeom>
        </p:spPr>
      </p:pic>
      <p:pic>
        <p:nvPicPr>
          <p:cNvPr id="12" name="図 11" descr="食品, テーブル, 座る, スープ が含まれている画像&#10;&#10;自動的に生成された説明">
            <a:extLst>
              <a:ext uri="{FF2B5EF4-FFF2-40B4-BE49-F238E27FC236}">
                <a16:creationId xmlns:a16="http://schemas.microsoft.com/office/drawing/2014/main" id="{70643F33-DB32-2562-A8D6-935A323A5C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5319" y="2051645"/>
            <a:ext cx="2190533" cy="1465608"/>
          </a:xfrm>
          <a:prstGeom prst="flowChartAlternateProcess">
            <a:avLst/>
          </a:prstGeom>
        </p:spPr>
      </p:pic>
      <p:sp>
        <p:nvSpPr>
          <p:cNvPr id="16" name="テキスト ボックス 15">
            <a:extLst>
              <a:ext uri="{FF2B5EF4-FFF2-40B4-BE49-F238E27FC236}">
                <a16:creationId xmlns:a16="http://schemas.microsoft.com/office/drawing/2014/main" id="{53CEE7E9-A8F4-2B58-668E-BD09BD892B39}"/>
              </a:ext>
              <a:ext uri="{C183D7F6-B498-43B3-948B-1728B52AA6E4}">
                <adec:decorative xmlns:adec="http://schemas.microsoft.com/office/drawing/2017/decorative" val="0"/>
              </a:ext>
            </a:extLst>
          </p:cNvPr>
          <p:cNvSpPr txBox="1"/>
          <p:nvPr/>
        </p:nvSpPr>
        <p:spPr>
          <a:xfrm>
            <a:off x="737395" y="2371143"/>
            <a:ext cx="4196984" cy="584775"/>
          </a:xfrm>
          <a:prstGeom prst="rect">
            <a:avLst/>
          </a:prstGeom>
          <a:noFill/>
          <a:ln>
            <a:solidFill>
              <a:srgbClr val="5A1025"/>
            </a:solidFill>
          </a:ln>
        </p:spPr>
        <p:txBody>
          <a:bodyPr wrap="square">
            <a:spAutoFit/>
          </a:bodyPr>
          <a:lstStyle/>
          <a:p>
            <a:r>
              <a:rPr lang="ja-JP" altLang="en-US" sz="1600" dirty="0">
                <a:solidFill>
                  <a:srgbClr val="5A1025"/>
                </a:solidFill>
                <a:latin typeface="アプリ明朝" panose="02000600000000000000" pitchFamily="50" charset="-128"/>
                <a:ea typeface="アプリ明朝" panose="02000600000000000000" pitchFamily="50" charset="-128"/>
              </a:rPr>
              <a:t>「 おもてなし 」 を体現する</a:t>
            </a:r>
            <a:endParaRPr lang="en-US" altLang="ja-JP" sz="1600" dirty="0">
              <a:solidFill>
                <a:srgbClr val="5A1025"/>
              </a:solidFill>
              <a:latin typeface="アプリ明朝" panose="02000600000000000000" pitchFamily="50" charset="-128"/>
              <a:ea typeface="アプリ明朝" panose="02000600000000000000" pitchFamily="50" charset="-128"/>
            </a:endParaRPr>
          </a:p>
          <a:p>
            <a:r>
              <a:rPr lang="ja-JP" altLang="en-US" sz="1600" dirty="0">
                <a:solidFill>
                  <a:srgbClr val="5A1025"/>
                </a:solidFill>
                <a:latin typeface="アプリ明朝" panose="02000600000000000000" pitchFamily="50" charset="-128"/>
                <a:ea typeface="アプリ明朝" panose="02000600000000000000" pitchFamily="50" charset="-128"/>
              </a:rPr>
              <a:t>季節感の演出やイベントの企画</a:t>
            </a:r>
          </a:p>
        </p:txBody>
      </p:sp>
      <p:sp>
        <p:nvSpPr>
          <p:cNvPr id="20" name="テキスト ボックス 19">
            <a:extLst>
              <a:ext uri="{FF2B5EF4-FFF2-40B4-BE49-F238E27FC236}">
                <a16:creationId xmlns:a16="http://schemas.microsoft.com/office/drawing/2014/main" id="{112E8009-AFFF-F6E3-B6C1-B87A3621D59A}"/>
              </a:ext>
            </a:extLst>
          </p:cNvPr>
          <p:cNvSpPr txBox="1"/>
          <p:nvPr/>
        </p:nvSpPr>
        <p:spPr>
          <a:xfrm>
            <a:off x="757429" y="2999305"/>
            <a:ext cx="4444461" cy="692626"/>
          </a:xfrm>
          <a:prstGeom prst="rect">
            <a:avLst/>
          </a:prstGeom>
          <a:noFill/>
        </p:spPr>
        <p:txBody>
          <a:bodyPr wrap="square" rtlCol="0">
            <a:spAutoFit/>
          </a:bodyPr>
          <a:lstStyle/>
          <a:p>
            <a:pPr>
              <a:lnSpc>
                <a:spcPct val="150000"/>
              </a:lnSpc>
            </a:pPr>
            <a:r>
              <a:rPr lang="ja-JP" altLang="en-US" sz="900" b="0" dirty="0">
                <a:solidFill>
                  <a:srgbClr val="3F0C1B"/>
                </a:solidFill>
                <a:effectLst/>
                <a:latin typeface="アプリ明朝" panose="02000600000000000000" pitchFamily="50" charset="-128"/>
                <a:ea typeface="アプリ明朝" panose="02000600000000000000" pitchFamily="50" charset="-128"/>
              </a:rPr>
              <a:t>マンションの規模に応じて、季節を感じていただく装飾やイベントを企画し、実施いたします。</a:t>
            </a:r>
          </a:p>
          <a:p>
            <a:pPr>
              <a:lnSpc>
                <a:spcPct val="150000"/>
              </a:lnSpc>
            </a:pPr>
            <a:r>
              <a:rPr lang="ja-JP" altLang="en-US" sz="900" b="0" dirty="0">
                <a:solidFill>
                  <a:srgbClr val="3F0C1B"/>
                </a:solidFill>
                <a:effectLst/>
                <a:latin typeface="アプリ明朝" panose="02000600000000000000" pitchFamily="50" charset="-128"/>
                <a:ea typeface="アプリ明朝" panose="02000600000000000000" pitchFamily="50" charset="-128"/>
              </a:rPr>
              <a:t>また、各種サービスや施設の利用促進のためのイベントなども行います。 </a:t>
            </a:r>
            <a:endParaRPr kumimoji="1" lang="ja-JP" altLang="en-US" sz="900" b="0" dirty="0">
              <a:solidFill>
                <a:srgbClr val="3F0C1B"/>
              </a:solidFill>
              <a:latin typeface="アプリ明朝" panose="02000600000000000000" pitchFamily="50" charset="-128"/>
              <a:ea typeface="アプリ明朝" panose="02000600000000000000" pitchFamily="50" charset="-128"/>
            </a:endParaRPr>
          </a:p>
        </p:txBody>
      </p:sp>
      <p:sp>
        <p:nvSpPr>
          <p:cNvPr id="23" name="四角形: 角を丸くする 22">
            <a:extLst>
              <a:ext uri="{FF2B5EF4-FFF2-40B4-BE49-F238E27FC236}">
                <a16:creationId xmlns:a16="http://schemas.microsoft.com/office/drawing/2014/main" id="{FF88677E-0CBE-C3C4-41F0-A6E3DCB743DF}"/>
              </a:ext>
            </a:extLst>
          </p:cNvPr>
          <p:cNvSpPr/>
          <p:nvPr/>
        </p:nvSpPr>
        <p:spPr bwMode="auto">
          <a:xfrm>
            <a:off x="593378" y="4184399"/>
            <a:ext cx="9433048" cy="1280245"/>
          </a:xfrm>
          <a:prstGeom prst="roundRect">
            <a:avLst>
              <a:gd name="adj" fmla="val 4740"/>
            </a:avLst>
          </a:prstGeom>
          <a:solidFill>
            <a:schemeClr val="bg1"/>
          </a:solidFill>
          <a:ln w="9525">
            <a:noFill/>
            <a:round/>
            <a:headEnd/>
            <a:tailEnd/>
          </a:ln>
        </p:spPr>
        <p:txBody>
          <a:bodyPr wrap="none" rtlCol="0" anchor="ctr"/>
          <a:lstStyle/>
          <a:p>
            <a:pPr algn="ctr"/>
            <a:endParaRPr kumimoji="1" lang="ja-JP" altLang="en-US" sz="1000" dirty="0"/>
          </a:p>
        </p:txBody>
      </p:sp>
      <p:sp>
        <p:nvSpPr>
          <p:cNvPr id="28" name="テキスト ボックス 27">
            <a:extLst>
              <a:ext uri="{FF2B5EF4-FFF2-40B4-BE49-F238E27FC236}">
                <a16:creationId xmlns:a16="http://schemas.microsoft.com/office/drawing/2014/main" id="{F8AD1EB4-6F38-87A3-8A05-739BF8CDE9B2}"/>
              </a:ext>
              <a:ext uri="{C183D7F6-B498-43B3-948B-1728B52AA6E4}">
                <adec:decorative xmlns:adec="http://schemas.microsoft.com/office/drawing/2017/decorative" val="0"/>
              </a:ext>
            </a:extLst>
          </p:cNvPr>
          <p:cNvSpPr txBox="1"/>
          <p:nvPr/>
        </p:nvSpPr>
        <p:spPr>
          <a:xfrm>
            <a:off x="737395" y="4352296"/>
            <a:ext cx="9061586" cy="338554"/>
          </a:xfrm>
          <a:prstGeom prst="rect">
            <a:avLst/>
          </a:prstGeom>
          <a:noFill/>
          <a:ln>
            <a:solidFill>
              <a:srgbClr val="5A1025"/>
            </a:solidFill>
          </a:ln>
        </p:spPr>
        <p:txBody>
          <a:bodyPr wrap="square">
            <a:spAutoFit/>
          </a:bodyPr>
          <a:lstStyle/>
          <a:p>
            <a:r>
              <a:rPr lang="ja-JP" altLang="en-US" sz="1600" dirty="0">
                <a:solidFill>
                  <a:srgbClr val="5A1025"/>
                </a:solidFill>
                <a:latin typeface="アプリ明朝" panose="02000600000000000000" pitchFamily="50" charset="-128"/>
                <a:ea typeface="アプリ明朝" panose="02000600000000000000" pitchFamily="50" charset="-128"/>
              </a:rPr>
              <a:t>システムによる応対履歴の保存と履歴分析によるサービスの高度化</a:t>
            </a:r>
          </a:p>
        </p:txBody>
      </p:sp>
      <p:sp>
        <p:nvSpPr>
          <p:cNvPr id="30" name="テキスト ボックス 29">
            <a:extLst>
              <a:ext uri="{FF2B5EF4-FFF2-40B4-BE49-F238E27FC236}">
                <a16:creationId xmlns:a16="http://schemas.microsoft.com/office/drawing/2014/main" id="{D6ED3D7D-1CBB-8870-5A0F-4FCEFC015E9B}"/>
              </a:ext>
            </a:extLst>
          </p:cNvPr>
          <p:cNvSpPr txBox="1"/>
          <p:nvPr/>
        </p:nvSpPr>
        <p:spPr>
          <a:xfrm>
            <a:off x="757429" y="4780000"/>
            <a:ext cx="9061586" cy="484876"/>
          </a:xfrm>
          <a:prstGeom prst="rect">
            <a:avLst/>
          </a:prstGeom>
          <a:noFill/>
        </p:spPr>
        <p:txBody>
          <a:bodyPr wrap="square" rtlCol="0">
            <a:spAutoFit/>
          </a:bodyPr>
          <a:lstStyle/>
          <a:p>
            <a:pPr>
              <a:lnSpc>
                <a:spcPct val="150000"/>
              </a:lnSpc>
            </a:pPr>
            <a:r>
              <a:rPr lang="ja-JP" altLang="en-US" sz="900" b="0" dirty="0">
                <a:solidFill>
                  <a:srgbClr val="3F0C1B"/>
                </a:solidFill>
                <a:effectLst/>
                <a:latin typeface="アプリ明朝" panose="02000600000000000000" pitchFamily="50" charset="-128"/>
                <a:ea typeface="アプリ明朝" panose="02000600000000000000" pitchFamily="50" charset="-128"/>
              </a:rPr>
              <a:t>お客様との応対履歴をシステムに記録することで、スタッフ間の情報共有を徹底しています。 これにより、スムーズな応対を行うだけでなく、サービス利用状況の分析やお客様の「生の声」をもとにしたサービス品質の向上につなげ、 より快適な暮らしを提供いたします。</a:t>
            </a:r>
            <a:endParaRPr kumimoji="1" lang="ja-JP" altLang="en-US" sz="900" b="0" dirty="0">
              <a:solidFill>
                <a:srgbClr val="3F0C1B"/>
              </a:solidFill>
              <a:latin typeface="アプリ明朝" panose="02000600000000000000" pitchFamily="50" charset="-128"/>
              <a:ea typeface="アプリ明朝" panose="02000600000000000000" pitchFamily="50" charset="-128"/>
            </a:endParaRPr>
          </a:p>
        </p:txBody>
      </p:sp>
      <p:sp>
        <p:nvSpPr>
          <p:cNvPr id="31" name="四角形: 角を丸くする 30">
            <a:extLst>
              <a:ext uri="{FF2B5EF4-FFF2-40B4-BE49-F238E27FC236}">
                <a16:creationId xmlns:a16="http://schemas.microsoft.com/office/drawing/2014/main" id="{522BDD83-038C-088C-1845-A246919577B2}"/>
              </a:ext>
            </a:extLst>
          </p:cNvPr>
          <p:cNvSpPr/>
          <p:nvPr/>
        </p:nvSpPr>
        <p:spPr bwMode="auto">
          <a:xfrm>
            <a:off x="601517" y="5720448"/>
            <a:ext cx="9433048" cy="1443765"/>
          </a:xfrm>
          <a:prstGeom prst="roundRect">
            <a:avLst>
              <a:gd name="adj" fmla="val 4740"/>
            </a:avLst>
          </a:prstGeom>
          <a:solidFill>
            <a:schemeClr val="bg1"/>
          </a:solidFill>
          <a:ln w="9525">
            <a:noFill/>
            <a:round/>
            <a:headEnd/>
            <a:tailEnd/>
          </a:ln>
        </p:spPr>
        <p:txBody>
          <a:bodyPr wrap="none" rtlCol="0" anchor="ctr"/>
          <a:lstStyle/>
          <a:p>
            <a:pPr algn="ctr"/>
            <a:endParaRPr kumimoji="1" lang="ja-JP" altLang="en-US" sz="1000" dirty="0"/>
          </a:p>
        </p:txBody>
      </p:sp>
      <p:sp>
        <p:nvSpPr>
          <p:cNvPr id="32" name="テキスト ボックス 31">
            <a:extLst>
              <a:ext uri="{FF2B5EF4-FFF2-40B4-BE49-F238E27FC236}">
                <a16:creationId xmlns:a16="http://schemas.microsoft.com/office/drawing/2014/main" id="{C09C2B88-277F-9CC3-9CE3-A94F3BBDADE6}"/>
              </a:ext>
              <a:ext uri="{C183D7F6-B498-43B3-948B-1728B52AA6E4}">
                <adec:decorative xmlns:adec="http://schemas.microsoft.com/office/drawing/2017/decorative" val="0"/>
              </a:ext>
            </a:extLst>
          </p:cNvPr>
          <p:cNvSpPr txBox="1"/>
          <p:nvPr/>
        </p:nvSpPr>
        <p:spPr>
          <a:xfrm>
            <a:off x="745534" y="5932867"/>
            <a:ext cx="9061586" cy="338554"/>
          </a:xfrm>
          <a:prstGeom prst="rect">
            <a:avLst/>
          </a:prstGeom>
          <a:noFill/>
          <a:ln>
            <a:solidFill>
              <a:srgbClr val="5A1025"/>
            </a:solidFill>
          </a:ln>
        </p:spPr>
        <p:txBody>
          <a:bodyPr wrap="square">
            <a:spAutoFit/>
          </a:bodyPr>
          <a:lstStyle/>
          <a:p>
            <a:r>
              <a:rPr lang="ja-JP" altLang="en-US" sz="1600" dirty="0">
                <a:solidFill>
                  <a:srgbClr val="5A1025"/>
                </a:solidFill>
                <a:latin typeface="アプリ明朝" panose="02000600000000000000" pitchFamily="50" charset="-128"/>
                <a:ea typeface="アプリ明朝" panose="02000600000000000000" pitchFamily="50" charset="-128"/>
              </a:rPr>
              <a:t>レジデント・オーナー様のニーズに応じたサービス体制のカスタマイズ</a:t>
            </a:r>
          </a:p>
        </p:txBody>
      </p:sp>
      <p:sp>
        <p:nvSpPr>
          <p:cNvPr id="33" name="テキスト ボックス 32">
            <a:extLst>
              <a:ext uri="{FF2B5EF4-FFF2-40B4-BE49-F238E27FC236}">
                <a16:creationId xmlns:a16="http://schemas.microsoft.com/office/drawing/2014/main" id="{3CF12EEA-ABE8-A27B-EA0C-F61238080D87}"/>
              </a:ext>
            </a:extLst>
          </p:cNvPr>
          <p:cNvSpPr txBox="1"/>
          <p:nvPr/>
        </p:nvSpPr>
        <p:spPr>
          <a:xfrm>
            <a:off x="765568" y="6360571"/>
            <a:ext cx="9061586" cy="692626"/>
          </a:xfrm>
          <a:prstGeom prst="rect">
            <a:avLst/>
          </a:prstGeom>
          <a:noFill/>
        </p:spPr>
        <p:txBody>
          <a:bodyPr wrap="square" rtlCol="0">
            <a:spAutoFit/>
          </a:bodyPr>
          <a:lstStyle/>
          <a:p>
            <a:pPr>
              <a:lnSpc>
                <a:spcPct val="150000"/>
              </a:lnSpc>
            </a:pPr>
            <a:r>
              <a:rPr lang="ja-JP" altLang="en-US" sz="900" b="0" dirty="0">
                <a:solidFill>
                  <a:srgbClr val="3F0C1B"/>
                </a:solidFill>
                <a:effectLst/>
                <a:latin typeface="アプリ明朝" panose="02000600000000000000" pitchFamily="50" charset="-128"/>
                <a:ea typeface="アプリ明朝" panose="02000600000000000000" pitchFamily="50" charset="-128"/>
              </a:rPr>
              <a:t>外国人レジデントが多いマンションには、バイリンガルスタッフの配置が可能です。また、オーナー様のニーズに応じ、 マンションフロントへの２４時間体制でのスタッフ（ナイトマネージャー）の配置やドアスタッフの配置なども対応可能です。 その他、バレーサービスなどの一部協力会社と連携したマンションのサービス体制の構築も行っており、様々なニーズに対応いたします。 </a:t>
            </a:r>
            <a:endParaRPr kumimoji="1" lang="ja-JP" altLang="en-US" sz="900" b="0" dirty="0">
              <a:solidFill>
                <a:srgbClr val="3F0C1B"/>
              </a:solidFill>
              <a:latin typeface="アプリ明朝" panose="02000600000000000000" pitchFamily="50" charset="-128"/>
              <a:ea typeface="アプリ明朝" panose="02000600000000000000" pitchFamily="50" charset="-128"/>
            </a:endParaRPr>
          </a:p>
        </p:txBody>
      </p:sp>
    </p:spTree>
    <p:extLst>
      <p:ext uri="{BB962C8B-B14F-4D97-AF65-F5344CB8AC3E}">
        <p14:creationId xmlns:p14="http://schemas.microsoft.com/office/powerpoint/2010/main" val="2033705459"/>
      </p:ext>
    </p:extLst>
  </p:cSld>
  <p:clrMapOvr>
    <a:masterClrMapping/>
  </p:clrMapOvr>
</p:sld>
</file>

<file path=ppt/theme/theme1.xml><?xml version="1.0" encoding="utf-8"?>
<a:theme xmlns:a="http://schemas.openxmlformats.org/drawingml/2006/main" name="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ユーザー定義 1">
      <a:majorFont>
        <a:latin typeface="Times"/>
        <a:ea typeface="Osaka"/>
        <a:cs typeface=""/>
      </a:majorFont>
      <a:minorFont>
        <a:latin typeface="Times"/>
        <a:ea typeface="アプリ明朝"/>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C50F15"/>
        </a:solidFill>
        <a:ln w="9525">
          <a:noFill/>
          <a:round/>
          <a:headEnd/>
          <a:tailEnd/>
        </a:ln>
      </a:spPr>
      <a:bodyPr wrap="none" anchor="ctr"/>
      <a:lstStyle>
        <a:defPPr>
          <a:defRPr sz="1000" dirty="0"/>
        </a:defPPr>
      </a:lstStyle>
    </a:spDef>
    <a:lnDef>
      <a:spPr bwMode="auto">
        <a:xfrm>
          <a:off x="0" y="0"/>
          <a:ext cx="1" cy="1"/>
        </a:xfrm>
        <a:custGeom>
          <a:avLst/>
          <a:gdLst/>
          <a:ahLst/>
          <a:cxnLst/>
          <a:rect l="0" t="0" r="0" b="0"/>
          <a:pathLst/>
        </a:custGeom>
        <a:solidFill>
          <a:srgbClr val="C50F15"/>
        </a:solidFill>
        <a:ln w="9525" cap="flat" cmpd="sng" algn="ctr">
          <a:no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400" b="1" i="0" u="none" strike="noStrike" cap="none" normalizeH="0" baseline="0" smtClean="0">
            <a:ln>
              <a:noFill/>
            </a:ln>
            <a:solidFill>
              <a:schemeClr val="bg1"/>
            </a:solidFill>
            <a:effectLst/>
            <a:latin typeface="Arial" charset="0"/>
            <a:ea typeface="Osaka" charset="-128"/>
          </a:defRPr>
        </a:defPPr>
      </a:lstStyle>
    </a:lnDef>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2440</TotalTime>
  <Words>3348</Words>
  <Application>Microsoft Office PowerPoint</Application>
  <PresentationFormat>ユーザー設定</PresentationFormat>
  <Paragraphs>285</Paragraphs>
  <Slides>19</Slides>
  <Notes>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19</vt:i4>
      </vt:variant>
    </vt:vector>
  </HeadingPairs>
  <TitlesOfParts>
    <vt:vector size="25" baseType="lpstr">
      <vt:lpstr>HGPｺﾞｼｯｸM</vt:lpstr>
      <vt:lpstr>アプリ明朝</vt:lpstr>
      <vt:lpstr>Arial</vt:lpstr>
      <vt:lpstr>Calibri</vt:lpstr>
      <vt:lpstr>Times</vt:lpstr>
      <vt:lpstr>新しいプレゼンテーション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mondogirl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decora</dc:creator>
  <cp:lastModifiedBy>潤 竹内</cp:lastModifiedBy>
  <cp:revision>244</cp:revision>
  <cp:lastPrinted>2009-10-12T14:55:01Z</cp:lastPrinted>
  <dcterms:created xsi:type="dcterms:W3CDTF">2009-10-06T01:50:43Z</dcterms:created>
  <dcterms:modified xsi:type="dcterms:W3CDTF">2024-05-15T14:54:23Z</dcterms:modified>
</cp:coreProperties>
</file>