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Lst>
  <p:sldSz cx="7556500" cy="10693400"/>
  <p:notesSz cx="7104063" cy="10234613"/>
  <p:embeddedFontLst>
    <p:embeddedFont>
      <p:font typeface="うずらフォント" panose="020B0600070205080204" charset="-128"/>
      <p:regular r:id="rId4"/>
    </p:embeddedFont>
    <p:embeddedFont>
      <p:font typeface="Noto Sans JP" panose="020B0200000000000000" pitchFamily="50" charset="-128"/>
      <p:regular r:id="rId5"/>
      <p:bold r:id="rId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8" d="100"/>
          <a:sy n="68" d="100"/>
        </p:scale>
        <p:origin x="318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3.fntdata"/><Relationship Id="rId5" Type="http://schemas.openxmlformats.org/officeDocument/2006/relationships/font" Target="fonts/font2.fntdata"/><Relationship Id="rId10" Type="http://schemas.openxmlformats.org/officeDocument/2006/relationships/tableStyles" Target="tableStyles.xml"/><Relationship Id="rId4" Type="http://schemas.openxmlformats.org/officeDocument/2006/relationships/font" Target="fonts/font1.fntdata"/><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4.svg"/><Relationship Id="rId4" Type="http://schemas.openxmlformats.org/officeDocument/2006/relationships/image" Target="../media/image5.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103" y="9137016"/>
            <a:ext cx="1938898" cy="325581"/>
            <a:chOff x="0" y="0"/>
            <a:chExt cx="694857" cy="116681"/>
          </a:xfrm>
        </p:grpSpPr>
        <p:sp>
          <p:nvSpPr>
            <p:cNvPr id="3" name="Freeform 3"/>
            <p:cNvSpPr/>
            <p:nvPr/>
          </p:nvSpPr>
          <p:spPr>
            <a:xfrm>
              <a:off x="0" y="0"/>
              <a:ext cx="694857" cy="116681"/>
            </a:xfrm>
            <a:custGeom>
              <a:avLst/>
              <a:gdLst/>
              <a:ahLst/>
              <a:cxnLst/>
              <a:rect l="l" t="t" r="r" b="b"/>
              <a:pathLst>
                <a:path w="694857" h="116681">
                  <a:moveTo>
                    <a:pt x="58340" y="0"/>
                  </a:moveTo>
                  <a:lnTo>
                    <a:pt x="636517" y="0"/>
                  </a:lnTo>
                  <a:cubicBezTo>
                    <a:pt x="668737" y="0"/>
                    <a:pt x="694857" y="26120"/>
                    <a:pt x="694857" y="58340"/>
                  </a:cubicBezTo>
                  <a:lnTo>
                    <a:pt x="694857" y="58340"/>
                  </a:lnTo>
                  <a:cubicBezTo>
                    <a:pt x="694857" y="90561"/>
                    <a:pt x="668737" y="116681"/>
                    <a:pt x="636517" y="116681"/>
                  </a:cubicBezTo>
                  <a:lnTo>
                    <a:pt x="58340" y="116681"/>
                  </a:lnTo>
                  <a:cubicBezTo>
                    <a:pt x="26120" y="116681"/>
                    <a:pt x="0" y="90561"/>
                    <a:pt x="0" y="58340"/>
                  </a:cubicBezTo>
                  <a:lnTo>
                    <a:pt x="0" y="58340"/>
                  </a:lnTo>
                  <a:cubicBezTo>
                    <a:pt x="0" y="26120"/>
                    <a:pt x="26120" y="0"/>
                    <a:pt x="58340" y="0"/>
                  </a:cubicBezTo>
                  <a:close/>
                </a:path>
              </a:pathLst>
            </a:custGeom>
            <a:ln w="19050" cap="sq">
              <a:solidFill>
                <a:srgbClr val="000000"/>
              </a:solidFill>
              <a:prstDash val="solid"/>
              <a:miter/>
            </a:ln>
          </p:spPr>
          <p:txBody>
            <a:bodyPr/>
            <a:lstStyle/>
            <a:p>
              <a:endParaRPr lang="ja-JP" altLang="en-US"/>
            </a:p>
          </p:txBody>
        </p:sp>
        <p:sp>
          <p:nvSpPr>
            <p:cNvPr id="4" name="TextBox 4"/>
            <p:cNvSpPr txBox="1"/>
            <p:nvPr/>
          </p:nvSpPr>
          <p:spPr>
            <a:xfrm>
              <a:off x="0" y="-38100"/>
              <a:ext cx="694857" cy="154781"/>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rot="-10800000">
            <a:off x="708844" y="9999457"/>
            <a:ext cx="5999195" cy="417335"/>
          </a:xfrm>
          <a:custGeom>
            <a:avLst/>
            <a:gdLst/>
            <a:ahLst/>
            <a:cxnLst/>
            <a:rect l="l" t="t" r="r" b="b"/>
            <a:pathLst>
              <a:path w="5999195" h="417335">
                <a:moveTo>
                  <a:pt x="0" y="0"/>
                </a:moveTo>
                <a:lnTo>
                  <a:pt x="5999195" y="0"/>
                </a:lnTo>
                <a:lnTo>
                  <a:pt x="5999195" y="417335"/>
                </a:lnTo>
                <a:lnTo>
                  <a:pt x="0" y="4173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grpSp>
        <p:nvGrpSpPr>
          <p:cNvPr id="6" name="Group 6"/>
          <p:cNvGrpSpPr/>
          <p:nvPr/>
        </p:nvGrpSpPr>
        <p:grpSpPr>
          <a:xfrm>
            <a:off x="2752838" y="6146865"/>
            <a:ext cx="514020" cy="51402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ja-JP" alt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1960"/>
                </a:lnSpc>
              </a:pPr>
              <a:endParaRPr/>
            </a:p>
          </p:txBody>
        </p:sp>
      </p:grpSp>
      <p:sp>
        <p:nvSpPr>
          <p:cNvPr id="9" name="Freeform 9"/>
          <p:cNvSpPr/>
          <p:nvPr/>
        </p:nvSpPr>
        <p:spPr>
          <a:xfrm rot="-7625276">
            <a:off x="3160761" y="5027493"/>
            <a:ext cx="4245647" cy="3651256"/>
          </a:xfrm>
          <a:custGeom>
            <a:avLst/>
            <a:gdLst/>
            <a:ahLst/>
            <a:cxnLst/>
            <a:rect l="l" t="t" r="r" b="b"/>
            <a:pathLst>
              <a:path w="4245647" h="3651256">
                <a:moveTo>
                  <a:pt x="0" y="0"/>
                </a:moveTo>
                <a:lnTo>
                  <a:pt x="4245647" y="0"/>
                </a:lnTo>
                <a:lnTo>
                  <a:pt x="4245647" y="3651256"/>
                </a:lnTo>
                <a:lnTo>
                  <a:pt x="0" y="36512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10" name="Freeform 10"/>
          <p:cNvSpPr/>
          <p:nvPr/>
        </p:nvSpPr>
        <p:spPr>
          <a:xfrm>
            <a:off x="105503" y="5725743"/>
            <a:ext cx="3743538" cy="3219443"/>
          </a:xfrm>
          <a:custGeom>
            <a:avLst/>
            <a:gdLst/>
            <a:ahLst/>
            <a:cxnLst/>
            <a:rect l="l" t="t" r="r" b="b"/>
            <a:pathLst>
              <a:path w="3743538" h="3219443">
                <a:moveTo>
                  <a:pt x="0" y="0"/>
                </a:moveTo>
                <a:lnTo>
                  <a:pt x="3743538" y="0"/>
                </a:lnTo>
                <a:lnTo>
                  <a:pt x="3743538" y="3219442"/>
                </a:lnTo>
                <a:lnTo>
                  <a:pt x="0" y="32194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11" name="TextBox 11"/>
          <p:cNvSpPr txBox="1"/>
          <p:nvPr/>
        </p:nvSpPr>
        <p:spPr>
          <a:xfrm>
            <a:off x="3976567" y="5879982"/>
            <a:ext cx="1053919" cy="781432"/>
          </a:xfrm>
          <a:prstGeom prst="rect">
            <a:avLst/>
          </a:prstGeom>
        </p:spPr>
        <p:txBody>
          <a:bodyPr wrap="square" lIns="0" tIns="0" rIns="0" bIns="0" rtlCol="0" anchor="t">
            <a:spAutoFit/>
          </a:bodyPr>
          <a:lstStyle/>
          <a:p>
            <a:pPr algn="ctr">
              <a:lnSpc>
                <a:spcPts val="6999"/>
              </a:lnSpc>
            </a:pPr>
            <a:r>
              <a:rPr lang="en-US" altLang="ja-JP" sz="4999" dirty="0">
                <a:solidFill>
                  <a:srgbClr val="000000"/>
                </a:solidFill>
                <a:latin typeface="うずらフォント"/>
                <a:ea typeface="うずらフォント"/>
                <a:cs typeface="うずらフォント"/>
                <a:sym typeface="うずらフォント"/>
              </a:rPr>
              <a:t>15</a:t>
            </a:r>
            <a:endParaRPr lang="en-US" sz="4999" dirty="0">
              <a:solidFill>
                <a:srgbClr val="000000"/>
              </a:solidFill>
              <a:latin typeface="うずらフォント"/>
              <a:ea typeface="うずらフォント"/>
              <a:cs typeface="うずらフォント"/>
              <a:sym typeface="うずらフォント"/>
            </a:endParaRPr>
          </a:p>
        </p:txBody>
      </p:sp>
      <p:sp>
        <p:nvSpPr>
          <p:cNvPr id="12" name="TextBox 12"/>
          <p:cNvSpPr txBox="1"/>
          <p:nvPr/>
        </p:nvSpPr>
        <p:spPr>
          <a:xfrm>
            <a:off x="3218998" y="5870758"/>
            <a:ext cx="747300" cy="781432"/>
          </a:xfrm>
          <a:prstGeom prst="rect">
            <a:avLst/>
          </a:prstGeom>
        </p:spPr>
        <p:txBody>
          <a:bodyPr lIns="0" tIns="0" rIns="0" bIns="0" rtlCol="0" anchor="t">
            <a:spAutoFit/>
          </a:bodyPr>
          <a:lstStyle/>
          <a:p>
            <a:pPr algn="ctr">
              <a:lnSpc>
                <a:spcPts val="6999"/>
              </a:lnSpc>
            </a:pPr>
            <a:r>
              <a:rPr lang="en-US" altLang="ja-JP" sz="4999" dirty="0">
                <a:solidFill>
                  <a:srgbClr val="000000"/>
                </a:solidFill>
                <a:latin typeface="うずらフォント"/>
                <a:ea typeface="うずらフォント"/>
                <a:cs typeface="うずらフォント"/>
                <a:sym typeface="うずらフォント"/>
              </a:rPr>
              <a:t>3</a:t>
            </a:r>
            <a:endParaRPr lang="en-US" sz="4999" dirty="0">
              <a:solidFill>
                <a:srgbClr val="000000"/>
              </a:solidFill>
              <a:latin typeface="うずらフォント"/>
              <a:ea typeface="うずらフォント"/>
              <a:cs typeface="うずらフォント"/>
              <a:sym typeface="うずらフォント"/>
            </a:endParaRPr>
          </a:p>
        </p:txBody>
      </p:sp>
      <p:sp>
        <p:nvSpPr>
          <p:cNvPr id="13" name="AutoShape 13"/>
          <p:cNvSpPr/>
          <p:nvPr/>
        </p:nvSpPr>
        <p:spPr>
          <a:xfrm flipV="1">
            <a:off x="3771231" y="5939417"/>
            <a:ext cx="479464" cy="830456"/>
          </a:xfrm>
          <a:prstGeom prst="line">
            <a:avLst/>
          </a:prstGeom>
          <a:ln w="38100" cap="flat">
            <a:solidFill>
              <a:srgbClr val="000000"/>
            </a:solidFill>
            <a:prstDash val="solid"/>
            <a:headEnd type="none" w="sm" len="sm"/>
            <a:tailEnd type="none" w="sm" len="sm"/>
          </a:ln>
        </p:spPr>
        <p:txBody>
          <a:bodyPr/>
          <a:lstStyle/>
          <a:p>
            <a:endParaRPr lang="ja-JP" altLang="en-US"/>
          </a:p>
        </p:txBody>
      </p:sp>
      <p:sp>
        <p:nvSpPr>
          <p:cNvPr id="14" name="Freeform 14"/>
          <p:cNvSpPr/>
          <p:nvPr/>
        </p:nvSpPr>
        <p:spPr>
          <a:xfrm>
            <a:off x="-56769" y="-7183"/>
            <a:ext cx="1015482" cy="836128"/>
          </a:xfrm>
          <a:custGeom>
            <a:avLst/>
            <a:gdLst/>
            <a:ahLst/>
            <a:cxnLst/>
            <a:rect l="l" t="t" r="r" b="b"/>
            <a:pathLst>
              <a:path w="840182" h="840182">
                <a:moveTo>
                  <a:pt x="0" y="0"/>
                </a:moveTo>
                <a:lnTo>
                  <a:pt x="840181" y="0"/>
                </a:lnTo>
                <a:lnTo>
                  <a:pt x="840181" y="840182"/>
                </a:lnTo>
                <a:lnTo>
                  <a:pt x="0" y="840182"/>
                </a:lnTo>
                <a:lnTo>
                  <a:pt x="0" y="0"/>
                </a:lnTo>
                <a:close/>
              </a:path>
            </a:pathLst>
          </a:custGeom>
          <a:blipFill>
            <a:blip r:embed="rId6"/>
            <a:stretch>
              <a:fillRect/>
            </a:stretch>
          </a:blipFill>
        </p:spPr>
        <p:txBody>
          <a:bodyPr/>
          <a:lstStyle/>
          <a:p>
            <a:endParaRPr lang="ja-JP" altLang="en-US"/>
          </a:p>
        </p:txBody>
      </p:sp>
      <p:sp>
        <p:nvSpPr>
          <p:cNvPr id="15" name="Freeform 15"/>
          <p:cNvSpPr/>
          <p:nvPr/>
        </p:nvSpPr>
        <p:spPr>
          <a:xfrm>
            <a:off x="5159374" y="-19790"/>
            <a:ext cx="2351690" cy="730931"/>
          </a:xfrm>
          <a:custGeom>
            <a:avLst/>
            <a:gdLst/>
            <a:ahLst/>
            <a:cxnLst/>
            <a:rect l="l" t="t" r="r" b="b"/>
            <a:pathLst>
              <a:path w="2351690" h="730931">
                <a:moveTo>
                  <a:pt x="0" y="0"/>
                </a:moveTo>
                <a:lnTo>
                  <a:pt x="2351691" y="0"/>
                </a:lnTo>
                <a:lnTo>
                  <a:pt x="2351691" y="730931"/>
                </a:lnTo>
                <a:lnTo>
                  <a:pt x="0" y="730931"/>
                </a:lnTo>
                <a:lnTo>
                  <a:pt x="0" y="0"/>
                </a:lnTo>
                <a:close/>
              </a:path>
            </a:pathLst>
          </a:custGeom>
          <a:blipFill>
            <a:blip r:embed="rId7"/>
            <a:stretch>
              <a:fillRect/>
            </a:stretch>
          </a:blipFill>
          <a:ln cap="sq">
            <a:noFill/>
            <a:prstDash val="solid"/>
            <a:miter/>
          </a:ln>
        </p:spPr>
        <p:txBody>
          <a:bodyPr/>
          <a:lstStyle/>
          <a:p>
            <a:endParaRPr lang="ja-JP" altLang="en-US"/>
          </a:p>
        </p:txBody>
      </p:sp>
      <p:sp>
        <p:nvSpPr>
          <p:cNvPr id="16" name="Freeform 16"/>
          <p:cNvSpPr/>
          <p:nvPr/>
        </p:nvSpPr>
        <p:spPr>
          <a:xfrm>
            <a:off x="812711" y="2023489"/>
            <a:ext cx="5999195" cy="417335"/>
          </a:xfrm>
          <a:custGeom>
            <a:avLst/>
            <a:gdLst/>
            <a:ahLst/>
            <a:cxnLst/>
            <a:rect l="l" t="t" r="r" b="b"/>
            <a:pathLst>
              <a:path w="5999195" h="417335">
                <a:moveTo>
                  <a:pt x="0" y="0"/>
                </a:moveTo>
                <a:lnTo>
                  <a:pt x="5999195" y="0"/>
                </a:lnTo>
                <a:lnTo>
                  <a:pt x="5999195" y="417335"/>
                </a:lnTo>
                <a:lnTo>
                  <a:pt x="0" y="4173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7" name="Freeform 17"/>
          <p:cNvSpPr/>
          <p:nvPr/>
        </p:nvSpPr>
        <p:spPr>
          <a:xfrm rot="-939102">
            <a:off x="230028" y="2591981"/>
            <a:ext cx="2085720" cy="1655075"/>
          </a:xfrm>
          <a:custGeom>
            <a:avLst/>
            <a:gdLst/>
            <a:ahLst/>
            <a:cxnLst/>
            <a:rect l="l" t="t" r="r" b="b"/>
            <a:pathLst>
              <a:path w="2085720" h="1655075">
                <a:moveTo>
                  <a:pt x="0" y="0"/>
                </a:moveTo>
                <a:lnTo>
                  <a:pt x="2085719" y="0"/>
                </a:lnTo>
                <a:lnTo>
                  <a:pt x="2085719" y="1655076"/>
                </a:lnTo>
                <a:lnTo>
                  <a:pt x="0" y="1655076"/>
                </a:lnTo>
                <a:lnTo>
                  <a:pt x="0" y="0"/>
                </a:lnTo>
                <a:close/>
              </a:path>
            </a:pathLst>
          </a:custGeom>
          <a:blipFill>
            <a:blip r:embed="rId8"/>
            <a:stretch>
              <a:fillRect l="-25151" r="-50402"/>
            </a:stretch>
          </a:blipFill>
        </p:spPr>
        <p:txBody>
          <a:bodyPr/>
          <a:lstStyle/>
          <a:p>
            <a:endParaRPr lang="ja-JP" altLang="en-US"/>
          </a:p>
        </p:txBody>
      </p:sp>
      <p:sp>
        <p:nvSpPr>
          <p:cNvPr id="18" name="Freeform 18"/>
          <p:cNvSpPr/>
          <p:nvPr/>
        </p:nvSpPr>
        <p:spPr>
          <a:xfrm rot="990375">
            <a:off x="5379200" y="2693954"/>
            <a:ext cx="2008580" cy="1563138"/>
          </a:xfrm>
          <a:custGeom>
            <a:avLst/>
            <a:gdLst/>
            <a:ahLst/>
            <a:cxnLst/>
            <a:rect l="l" t="t" r="r" b="b"/>
            <a:pathLst>
              <a:path w="2008580" h="1563138">
                <a:moveTo>
                  <a:pt x="0" y="0"/>
                </a:moveTo>
                <a:lnTo>
                  <a:pt x="2008579" y="0"/>
                </a:lnTo>
                <a:lnTo>
                  <a:pt x="2008579" y="1563138"/>
                </a:lnTo>
                <a:lnTo>
                  <a:pt x="0" y="1563138"/>
                </a:lnTo>
                <a:lnTo>
                  <a:pt x="0" y="0"/>
                </a:lnTo>
                <a:close/>
              </a:path>
            </a:pathLst>
          </a:custGeom>
          <a:blipFill>
            <a:blip r:embed="rId9"/>
            <a:stretch>
              <a:fillRect l="-1849" r="-1849"/>
            </a:stretch>
          </a:blipFill>
        </p:spPr>
        <p:txBody>
          <a:bodyPr/>
          <a:lstStyle/>
          <a:p>
            <a:endParaRPr lang="ja-JP" altLang="en-US"/>
          </a:p>
        </p:txBody>
      </p:sp>
      <p:sp>
        <p:nvSpPr>
          <p:cNvPr id="19" name="Freeform 19"/>
          <p:cNvSpPr/>
          <p:nvPr/>
        </p:nvSpPr>
        <p:spPr>
          <a:xfrm>
            <a:off x="2300253" y="2952041"/>
            <a:ext cx="3119728" cy="1720551"/>
          </a:xfrm>
          <a:custGeom>
            <a:avLst/>
            <a:gdLst/>
            <a:ahLst/>
            <a:cxnLst/>
            <a:rect l="l" t="t" r="r" b="b"/>
            <a:pathLst>
              <a:path w="3119728" h="1720551">
                <a:moveTo>
                  <a:pt x="0" y="0"/>
                </a:moveTo>
                <a:lnTo>
                  <a:pt x="3119727" y="0"/>
                </a:lnTo>
                <a:lnTo>
                  <a:pt x="3119727" y="1720551"/>
                </a:lnTo>
                <a:lnTo>
                  <a:pt x="0" y="1720551"/>
                </a:lnTo>
                <a:lnTo>
                  <a:pt x="0" y="0"/>
                </a:lnTo>
                <a:close/>
              </a:path>
            </a:pathLst>
          </a:custGeom>
          <a:blipFill>
            <a:blip r:embed="rId10"/>
            <a:stretch>
              <a:fillRect l="-1394" r="-8907"/>
            </a:stretch>
          </a:blipFill>
        </p:spPr>
        <p:txBody>
          <a:bodyPr/>
          <a:lstStyle/>
          <a:p>
            <a:endParaRPr lang="ja-JP" altLang="en-US"/>
          </a:p>
        </p:txBody>
      </p:sp>
      <p:sp>
        <p:nvSpPr>
          <p:cNvPr id="20" name="TextBox 20"/>
          <p:cNvSpPr txBox="1"/>
          <p:nvPr/>
        </p:nvSpPr>
        <p:spPr>
          <a:xfrm>
            <a:off x="4975329" y="6101915"/>
            <a:ext cx="730898" cy="402482"/>
          </a:xfrm>
          <a:prstGeom prst="rect">
            <a:avLst/>
          </a:prstGeom>
        </p:spPr>
        <p:txBody>
          <a:bodyPr wrap="square" lIns="0" tIns="0" rIns="0" bIns="0" rtlCol="0" anchor="t">
            <a:spAutoFit/>
          </a:bodyPr>
          <a:lstStyle/>
          <a:p>
            <a:pPr algn="ctr">
              <a:lnSpc>
                <a:spcPts val="3640"/>
              </a:lnSpc>
            </a:pPr>
            <a:r>
              <a:rPr lang="en-US" sz="2600" spc="127" dirty="0">
                <a:solidFill>
                  <a:srgbClr val="000000"/>
                </a:solidFill>
                <a:latin typeface="うずらフォント"/>
                <a:ea typeface="うずらフォント"/>
                <a:cs typeface="うずらフォント"/>
                <a:sym typeface="うずらフォント"/>
              </a:rPr>
              <a:t>(</a:t>
            </a:r>
            <a:r>
              <a:rPr lang="ja-JP" altLang="en-US" sz="2600" spc="127" dirty="0">
                <a:solidFill>
                  <a:srgbClr val="000000"/>
                </a:solidFill>
                <a:latin typeface="うずらフォント"/>
                <a:ea typeface="うずらフォント"/>
                <a:cs typeface="うずらフォント"/>
                <a:sym typeface="うずらフォント"/>
              </a:rPr>
              <a:t>日</a:t>
            </a:r>
            <a:r>
              <a:rPr lang="en-US" sz="2600" spc="127" dirty="0">
                <a:solidFill>
                  <a:srgbClr val="000000"/>
                </a:solidFill>
                <a:latin typeface="うずらフォント"/>
                <a:ea typeface="うずらフォント"/>
                <a:cs typeface="うずらフォント"/>
                <a:sym typeface="うずらフォント"/>
              </a:rPr>
              <a:t>)</a:t>
            </a:r>
          </a:p>
        </p:txBody>
      </p:sp>
      <p:sp>
        <p:nvSpPr>
          <p:cNvPr id="21" name="Freeform 21"/>
          <p:cNvSpPr/>
          <p:nvPr/>
        </p:nvSpPr>
        <p:spPr>
          <a:xfrm>
            <a:off x="202290" y="7383588"/>
            <a:ext cx="974713" cy="974713"/>
          </a:xfrm>
          <a:custGeom>
            <a:avLst/>
            <a:gdLst/>
            <a:ahLst/>
            <a:cxnLst/>
            <a:rect l="l" t="t" r="r" b="b"/>
            <a:pathLst>
              <a:path w="974713" h="974713">
                <a:moveTo>
                  <a:pt x="0" y="0"/>
                </a:moveTo>
                <a:lnTo>
                  <a:pt x="974714" y="0"/>
                </a:lnTo>
                <a:lnTo>
                  <a:pt x="974714" y="974713"/>
                </a:lnTo>
                <a:lnTo>
                  <a:pt x="0" y="974713"/>
                </a:lnTo>
                <a:lnTo>
                  <a:pt x="0" y="0"/>
                </a:lnTo>
                <a:close/>
              </a:path>
            </a:pathLst>
          </a:custGeom>
          <a:blipFill>
            <a:blip r:embed="rId11"/>
            <a:stretch>
              <a:fillRect/>
            </a:stretch>
          </a:blipFill>
        </p:spPr>
        <p:txBody>
          <a:bodyPr/>
          <a:lstStyle/>
          <a:p>
            <a:endParaRPr lang="ja-JP" altLang="en-US"/>
          </a:p>
        </p:txBody>
      </p:sp>
      <p:sp>
        <p:nvSpPr>
          <p:cNvPr id="22" name="Freeform 22"/>
          <p:cNvSpPr/>
          <p:nvPr/>
        </p:nvSpPr>
        <p:spPr>
          <a:xfrm>
            <a:off x="298996" y="8031178"/>
            <a:ext cx="914007" cy="914007"/>
          </a:xfrm>
          <a:custGeom>
            <a:avLst/>
            <a:gdLst/>
            <a:ahLst/>
            <a:cxnLst/>
            <a:rect l="l" t="t" r="r" b="b"/>
            <a:pathLst>
              <a:path w="914007" h="914007">
                <a:moveTo>
                  <a:pt x="0" y="0"/>
                </a:moveTo>
                <a:lnTo>
                  <a:pt x="914008" y="0"/>
                </a:lnTo>
                <a:lnTo>
                  <a:pt x="914008" y="914007"/>
                </a:lnTo>
                <a:lnTo>
                  <a:pt x="0" y="914007"/>
                </a:lnTo>
                <a:lnTo>
                  <a:pt x="0" y="0"/>
                </a:lnTo>
                <a:close/>
              </a:path>
            </a:pathLst>
          </a:custGeom>
          <a:blipFill>
            <a:blip r:embed="rId11"/>
            <a:stretch>
              <a:fillRect/>
            </a:stretch>
          </a:blipFill>
        </p:spPr>
        <p:txBody>
          <a:bodyPr/>
          <a:lstStyle/>
          <a:p>
            <a:endParaRPr lang="ja-JP" altLang="en-US"/>
          </a:p>
        </p:txBody>
      </p:sp>
      <p:sp>
        <p:nvSpPr>
          <p:cNvPr id="23" name="Freeform 23"/>
          <p:cNvSpPr/>
          <p:nvPr/>
        </p:nvSpPr>
        <p:spPr>
          <a:xfrm>
            <a:off x="6080712" y="8784085"/>
            <a:ext cx="1323247" cy="1323247"/>
          </a:xfrm>
          <a:custGeom>
            <a:avLst/>
            <a:gdLst/>
            <a:ahLst/>
            <a:cxnLst/>
            <a:rect l="l" t="t" r="r" b="b"/>
            <a:pathLst>
              <a:path w="1323247" h="1323247">
                <a:moveTo>
                  <a:pt x="0" y="0"/>
                </a:moveTo>
                <a:lnTo>
                  <a:pt x="1323248" y="0"/>
                </a:lnTo>
                <a:lnTo>
                  <a:pt x="1323248" y="1323247"/>
                </a:lnTo>
                <a:lnTo>
                  <a:pt x="0" y="1323247"/>
                </a:lnTo>
                <a:lnTo>
                  <a:pt x="0" y="0"/>
                </a:lnTo>
                <a:close/>
              </a:path>
            </a:pathLst>
          </a:custGeom>
          <a:blipFill>
            <a:blip r:embed="rId12"/>
            <a:stretch>
              <a:fillRect/>
            </a:stretch>
          </a:blipFill>
        </p:spPr>
        <p:txBody>
          <a:bodyPr/>
          <a:lstStyle/>
          <a:p>
            <a:endParaRPr lang="ja-JP" altLang="en-US"/>
          </a:p>
        </p:txBody>
      </p:sp>
      <p:sp>
        <p:nvSpPr>
          <p:cNvPr id="24" name="TextBox 24"/>
          <p:cNvSpPr txBox="1"/>
          <p:nvPr/>
        </p:nvSpPr>
        <p:spPr>
          <a:xfrm>
            <a:off x="185551" y="4777367"/>
            <a:ext cx="7253514" cy="1038225"/>
          </a:xfrm>
          <a:prstGeom prst="rect">
            <a:avLst/>
          </a:prstGeom>
        </p:spPr>
        <p:txBody>
          <a:bodyPr lIns="0" tIns="0" rIns="0" bIns="0" rtlCol="0" anchor="t">
            <a:spAutoFit/>
          </a:bodyPr>
          <a:lstStyle/>
          <a:p>
            <a:pPr algn="l">
              <a:lnSpc>
                <a:spcPts val="2040"/>
              </a:lnSpc>
            </a:pPr>
            <a:r>
              <a:rPr lang="en-US" sz="1700" spc="180">
                <a:solidFill>
                  <a:srgbClr val="000000"/>
                </a:solidFill>
                <a:latin typeface="うずらフォント"/>
                <a:ea typeface="うずらフォント"/>
                <a:cs typeface="うずらフォント"/>
                <a:sym typeface="うずらフォント"/>
              </a:rPr>
              <a:t>「人生すごろく金の糸」を体験いただける、対面のワークショップ（3時間）を開催いたします。</a:t>
            </a:r>
          </a:p>
          <a:p>
            <a:pPr algn="l">
              <a:lnSpc>
                <a:spcPts val="2040"/>
              </a:lnSpc>
            </a:pPr>
            <a:r>
              <a:rPr lang="en-US" sz="1700" spc="180">
                <a:solidFill>
                  <a:srgbClr val="000000"/>
                </a:solidFill>
                <a:latin typeface="うずらフォント"/>
                <a:ea typeface="うずらフォント"/>
                <a:cs typeface="うずらフォント"/>
                <a:sym typeface="うずらフォント"/>
              </a:rPr>
              <a:t> ワークショップ参加は大半が初めて経験される方です。</a:t>
            </a:r>
          </a:p>
          <a:p>
            <a:pPr algn="l">
              <a:lnSpc>
                <a:spcPts val="2040"/>
              </a:lnSpc>
            </a:pPr>
            <a:r>
              <a:rPr lang="en-US" sz="1700" spc="180">
                <a:solidFill>
                  <a:srgbClr val="000000"/>
                </a:solidFill>
                <a:latin typeface="うずらフォント"/>
                <a:ea typeface="うずらフォント"/>
                <a:cs typeface="うずらフォント"/>
                <a:sym typeface="うずらフォント"/>
              </a:rPr>
              <a:t> 参加を迷われている方、どうぞお気軽に、お待ちしております！</a:t>
            </a:r>
          </a:p>
        </p:txBody>
      </p:sp>
      <p:sp>
        <p:nvSpPr>
          <p:cNvPr id="25" name="TextBox 25"/>
          <p:cNvSpPr txBox="1"/>
          <p:nvPr/>
        </p:nvSpPr>
        <p:spPr>
          <a:xfrm>
            <a:off x="2246" y="1385314"/>
            <a:ext cx="7291864" cy="552450"/>
          </a:xfrm>
          <a:prstGeom prst="rect">
            <a:avLst/>
          </a:prstGeom>
        </p:spPr>
        <p:txBody>
          <a:bodyPr lIns="0" tIns="0" rIns="0" bIns="0" rtlCol="0" anchor="t">
            <a:spAutoFit/>
          </a:bodyPr>
          <a:lstStyle/>
          <a:p>
            <a:pPr algn="ctr">
              <a:lnSpc>
                <a:spcPts val="4320"/>
              </a:lnSpc>
            </a:pPr>
            <a:r>
              <a:rPr lang="en-US" sz="3600" spc="381">
                <a:solidFill>
                  <a:srgbClr val="D7B125"/>
                </a:solidFill>
                <a:latin typeface="うずらフォント"/>
                <a:ea typeface="うずらフォント"/>
                <a:cs typeface="うずらフォント"/>
                <a:sym typeface="うずらフォント"/>
              </a:rPr>
              <a:t>「金の糸」</a:t>
            </a:r>
            <a:r>
              <a:rPr lang="en-US" sz="3600" spc="381">
                <a:solidFill>
                  <a:srgbClr val="000000"/>
                </a:solidFill>
                <a:latin typeface="うずらフォント"/>
                <a:ea typeface="うずらフォント"/>
                <a:cs typeface="うずらフォント"/>
                <a:sym typeface="うずらフォント"/>
              </a:rPr>
              <a:t>体験ワークショップ</a:t>
            </a:r>
          </a:p>
        </p:txBody>
      </p:sp>
      <p:sp>
        <p:nvSpPr>
          <p:cNvPr id="26" name="TextBox 26"/>
          <p:cNvSpPr txBox="1"/>
          <p:nvPr/>
        </p:nvSpPr>
        <p:spPr>
          <a:xfrm>
            <a:off x="360000" y="6754829"/>
            <a:ext cx="3087615" cy="415289"/>
          </a:xfrm>
          <a:prstGeom prst="rect">
            <a:avLst/>
          </a:prstGeom>
        </p:spPr>
        <p:txBody>
          <a:bodyPr lIns="0" tIns="0" rIns="0" bIns="0" rtlCol="0" anchor="t">
            <a:spAutoFit/>
          </a:bodyPr>
          <a:lstStyle/>
          <a:p>
            <a:pPr algn="l">
              <a:lnSpc>
                <a:spcPts val="3360"/>
              </a:lnSpc>
            </a:pPr>
            <a:r>
              <a:rPr lang="en-US" sz="2400" spc="-235">
                <a:solidFill>
                  <a:srgbClr val="000000"/>
                </a:solidFill>
                <a:latin typeface="うずらフォント"/>
                <a:ea typeface="うずらフォント"/>
                <a:cs typeface="うずらフォント"/>
                <a:sym typeface="うずらフォント"/>
              </a:rPr>
              <a:t>午前の部　10:00 - 13:00</a:t>
            </a:r>
          </a:p>
        </p:txBody>
      </p:sp>
      <p:sp>
        <p:nvSpPr>
          <p:cNvPr id="27" name="TextBox 27"/>
          <p:cNvSpPr txBox="1"/>
          <p:nvPr/>
        </p:nvSpPr>
        <p:spPr>
          <a:xfrm>
            <a:off x="2300252" y="7427593"/>
            <a:ext cx="4442083" cy="312586"/>
          </a:xfrm>
          <a:prstGeom prst="rect">
            <a:avLst/>
          </a:prstGeom>
        </p:spPr>
        <p:txBody>
          <a:bodyPr wrap="square" lIns="0" tIns="0" rIns="0" bIns="0" rtlCol="0" anchor="t">
            <a:spAutoFit/>
          </a:bodyPr>
          <a:lstStyle/>
          <a:p>
            <a:pPr algn="l">
              <a:lnSpc>
                <a:spcPts val="2800"/>
              </a:lnSpc>
            </a:pPr>
            <a:r>
              <a:rPr lang="en-US" altLang="ja-JP" sz="2000" dirty="0">
                <a:solidFill>
                  <a:srgbClr val="000000"/>
                </a:solidFill>
                <a:latin typeface="うずらフォント"/>
                <a:ea typeface="うずらフォント"/>
                <a:cs typeface="うずらフォント"/>
                <a:sym typeface="うずらフォント"/>
              </a:rPr>
              <a:t>KFC</a:t>
            </a:r>
            <a:r>
              <a:rPr lang="ja-JP" altLang="en-US" sz="2000" dirty="0">
                <a:solidFill>
                  <a:srgbClr val="000000"/>
                </a:solidFill>
                <a:latin typeface="うずらフォント"/>
                <a:ea typeface="うずらフォント"/>
                <a:cs typeface="うずらフォント"/>
                <a:sym typeface="うずらフォント"/>
              </a:rPr>
              <a:t>　</a:t>
            </a:r>
            <a:r>
              <a:rPr lang="en-US" altLang="ja-JP" sz="2000" dirty="0">
                <a:solidFill>
                  <a:srgbClr val="000000"/>
                </a:solidFill>
                <a:latin typeface="うずらフォント"/>
                <a:ea typeface="うずらフォント"/>
                <a:cs typeface="うずらフォント"/>
                <a:sym typeface="うずらフォント"/>
              </a:rPr>
              <a:t>Hall</a:t>
            </a:r>
            <a:r>
              <a:rPr lang="ja-JP" altLang="en-US" sz="2000" dirty="0">
                <a:solidFill>
                  <a:srgbClr val="000000"/>
                </a:solidFill>
                <a:latin typeface="うずらフォント"/>
                <a:ea typeface="うずらフォント"/>
                <a:cs typeface="うずらフォント"/>
                <a:sym typeface="うずらフォント"/>
              </a:rPr>
              <a:t>＆</a:t>
            </a:r>
            <a:r>
              <a:rPr lang="en-US" altLang="ja-JP" sz="2000" dirty="0">
                <a:solidFill>
                  <a:srgbClr val="000000"/>
                </a:solidFill>
                <a:latin typeface="うずらフォント"/>
                <a:ea typeface="うずらフォント"/>
                <a:cs typeface="うずらフォント"/>
                <a:sym typeface="うずらフォント"/>
              </a:rPr>
              <a:t>Rooms</a:t>
            </a:r>
            <a:r>
              <a:rPr lang="ja-JP" altLang="en-US" sz="2000" dirty="0">
                <a:solidFill>
                  <a:srgbClr val="000000"/>
                </a:solidFill>
                <a:latin typeface="うずらフォント"/>
                <a:ea typeface="うずらフォント"/>
                <a:cs typeface="うずらフォント"/>
                <a:sym typeface="うずらフォント"/>
              </a:rPr>
              <a:t>　</a:t>
            </a:r>
            <a:r>
              <a:rPr lang="en-US" altLang="ja-JP" sz="2000" dirty="0">
                <a:solidFill>
                  <a:srgbClr val="000000"/>
                </a:solidFill>
                <a:latin typeface="うずらフォント"/>
                <a:ea typeface="うずらフォント"/>
                <a:cs typeface="うずらフォント"/>
                <a:sym typeface="うずらフォント"/>
              </a:rPr>
              <a:t>Room112</a:t>
            </a:r>
            <a:r>
              <a:rPr lang="ja-JP" altLang="en-US" sz="2000" dirty="0">
                <a:solidFill>
                  <a:srgbClr val="000000"/>
                </a:solidFill>
                <a:latin typeface="うずらフォント"/>
                <a:ea typeface="うずらフォント"/>
                <a:cs typeface="うずらフォント"/>
                <a:sym typeface="うずらフォント"/>
              </a:rPr>
              <a:t>（両国）</a:t>
            </a:r>
            <a:endParaRPr lang="en-US" sz="2000" dirty="0">
              <a:solidFill>
                <a:srgbClr val="000000"/>
              </a:solidFill>
              <a:latin typeface="うずらフォント"/>
              <a:ea typeface="うずらフォント"/>
              <a:cs typeface="うずらフォント"/>
              <a:sym typeface="うずらフォント"/>
            </a:endParaRPr>
          </a:p>
        </p:txBody>
      </p:sp>
      <p:sp>
        <p:nvSpPr>
          <p:cNvPr id="28" name="TextBox 28"/>
          <p:cNvSpPr txBox="1"/>
          <p:nvPr/>
        </p:nvSpPr>
        <p:spPr>
          <a:xfrm>
            <a:off x="2355367" y="8595936"/>
            <a:ext cx="3823652" cy="349250"/>
          </a:xfrm>
          <a:prstGeom prst="rect">
            <a:avLst/>
          </a:prstGeom>
        </p:spPr>
        <p:txBody>
          <a:bodyPr lIns="0" tIns="0" rIns="0" bIns="0" rtlCol="0" anchor="t">
            <a:spAutoFit/>
          </a:bodyPr>
          <a:lstStyle/>
          <a:p>
            <a:pPr marL="0" lvl="0" indent="0" algn="l">
              <a:lnSpc>
                <a:spcPts val="2800"/>
              </a:lnSpc>
              <a:spcBef>
                <a:spcPct val="0"/>
              </a:spcBef>
            </a:pPr>
            <a:r>
              <a:rPr lang="en-US" sz="2000">
                <a:solidFill>
                  <a:srgbClr val="FF5757"/>
                </a:solidFill>
                <a:latin typeface="うずらフォント"/>
                <a:ea typeface="うずらフォント"/>
                <a:cs typeface="うずらフォント"/>
                <a:sym typeface="うずらフォント"/>
              </a:rPr>
              <a:t>どなたでも参加できます！</a:t>
            </a:r>
          </a:p>
        </p:txBody>
      </p:sp>
      <p:sp>
        <p:nvSpPr>
          <p:cNvPr id="29" name="TextBox 29"/>
          <p:cNvSpPr txBox="1"/>
          <p:nvPr/>
        </p:nvSpPr>
        <p:spPr>
          <a:xfrm>
            <a:off x="2355367" y="8135953"/>
            <a:ext cx="3823652" cy="349250"/>
          </a:xfrm>
          <a:prstGeom prst="rect">
            <a:avLst/>
          </a:prstGeom>
        </p:spPr>
        <p:txBody>
          <a:bodyPr lIns="0" tIns="0" rIns="0" bIns="0" rtlCol="0" anchor="t">
            <a:spAutoFit/>
          </a:bodyPr>
          <a:lstStyle/>
          <a:p>
            <a:pPr marL="0" lvl="0" indent="0" algn="l">
              <a:lnSpc>
                <a:spcPts val="2800"/>
              </a:lnSpc>
              <a:spcBef>
                <a:spcPct val="0"/>
              </a:spcBef>
            </a:pPr>
            <a:r>
              <a:rPr lang="en-US" sz="2000" u="none" strike="noStrike">
                <a:solidFill>
                  <a:srgbClr val="000000"/>
                </a:solidFill>
                <a:latin typeface="うずらフォント"/>
                <a:ea typeface="うずらフォント"/>
                <a:cs typeface="うずらフォント"/>
                <a:sym typeface="うずらフォント"/>
              </a:rPr>
              <a:t>無料</a:t>
            </a:r>
          </a:p>
        </p:txBody>
      </p:sp>
      <p:sp>
        <p:nvSpPr>
          <p:cNvPr id="30" name="TextBox 30"/>
          <p:cNvSpPr txBox="1"/>
          <p:nvPr/>
        </p:nvSpPr>
        <p:spPr>
          <a:xfrm>
            <a:off x="1272887" y="7446344"/>
            <a:ext cx="907449" cy="349250"/>
          </a:xfrm>
          <a:prstGeom prst="rect">
            <a:avLst/>
          </a:prstGeom>
        </p:spPr>
        <p:txBody>
          <a:bodyPr lIns="0" tIns="0" rIns="0" bIns="0" rtlCol="0" anchor="t">
            <a:spAutoFit/>
          </a:bodyPr>
          <a:lstStyle/>
          <a:p>
            <a:pPr algn="ctr">
              <a:lnSpc>
                <a:spcPts val="2800"/>
              </a:lnSpc>
            </a:pPr>
            <a:r>
              <a:rPr lang="en-US" sz="2000" spc="406">
                <a:solidFill>
                  <a:srgbClr val="FFFFFF"/>
                </a:solidFill>
                <a:latin typeface="うずらフォント"/>
                <a:ea typeface="うずらフォント"/>
                <a:cs typeface="うずらフォント"/>
                <a:sym typeface="うずらフォント"/>
              </a:rPr>
              <a:t>会場</a:t>
            </a:r>
          </a:p>
        </p:txBody>
      </p:sp>
      <p:sp>
        <p:nvSpPr>
          <p:cNvPr id="31" name="TextBox 31"/>
          <p:cNvSpPr txBox="1"/>
          <p:nvPr/>
        </p:nvSpPr>
        <p:spPr>
          <a:xfrm>
            <a:off x="1272887" y="8138932"/>
            <a:ext cx="907449" cy="349250"/>
          </a:xfrm>
          <a:prstGeom prst="rect">
            <a:avLst/>
          </a:prstGeom>
        </p:spPr>
        <p:txBody>
          <a:bodyPr lIns="0" tIns="0" rIns="0" bIns="0" rtlCol="0" anchor="t">
            <a:spAutoFit/>
          </a:bodyPr>
          <a:lstStyle/>
          <a:p>
            <a:pPr marL="0" lvl="0" indent="0" algn="ctr">
              <a:lnSpc>
                <a:spcPts val="2800"/>
              </a:lnSpc>
              <a:spcBef>
                <a:spcPct val="0"/>
              </a:spcBef>
            </a:pPr>
            <a:r>
              <a:rPr lang="en-US" sz="2000" u="none" strike="noStrike" spc="406">
                <a:solidFill>
                  <a:srgbClr val="FFFFFF"/>
                </a:solidFill>
                <a:latin typeface="うずらフォント"/>
                <a:ea typeface="うずらフォント"/>
                <a:cs typeface="うずらフォント"/>
                <a:sym typeface="うずらフォント"/>
              </a:rPr>
              <a:t>費用</a:t>
            </a:r>
          </a:p>
        </p:txBody>
      </p:sp>
      <p:sp>
        <p:nvSpPr>
          <p:cNvPr id="32" name="TextBox 32"/>
          <p:cNvSpPr txBox="1"/>
          <p:nvPr/>
        </p:nvSpPr>
        <p:spPr>
          <a:xfrm>
            <a:off x="1272887" y="8595936"/>
            <a:ext cx="907449" cy="349250"/>
          </a:xfrm>
          <a:prstGeom prst="rect">
            <a:avLst/>
          </a:prstGeom>
        </p:spPr>
        <p:txBody>
          <a:bodyPr lIns="0" tIns="0" rIns="0" bIns="0" rtlCol="0" anchor="t">
            <a:spAutoFit/>
          </a:bodyPr>
          <a:lstStyle/>
          <a:p>
            <a:pPr marL="0" lvl="0" indent="0" algn="ctr">
              <a:lnSpc>
                <a:spcPts val="2800"/>
              </a:lnSpc>
              <a:spcBef>
                <a:spcPct val="0"/>
              </a:spcBef>
            </a:pPr>
            <a:r>
              <a:rPr lang="en-US" sz="2000" u="none" strike="noStrike" spc="406">
                <a:solidFill>
                  <a:srgbClr val="FFFFFF"/>
                </a:solidFill>
                <a:latin typeface="うずらフォント"/>
                <a:ea typeface="うずらフォント"/>
                <a:cs typeface="うずらフォント"/>
                <a:sym typeface="うずらフォント"/>
              </a:rPr>
              <a:t>対象</a:t>
            </a:r>
          </a:p>
        </p:txBody>
      </p:sp>
      <p:sp>
        <p:nvSpPr>
          <p:cNvPr id="33" name="TextBox 33"/>
          <p:cNvSpPr txBox="1"/>
          <p:nvPr/>
        </p:nvSpPr>
        <p:spPr>
          <a:xfrm>
            <a:off x="269892" y="9529272"/>
            <a:ext cx="7230518" cy="332739"/>
          </a:xfrm>
          <a:prstGeom prst="rect">
            <a:avLst/>
          </a:prstGeom>
        </p:spPr>
        <p:txBody>
          <a:bodyPr lIns="0" tIns="0" rIns="0" bIns="0" rtlCol="0" anchor="t">
            <a:spAutoFit/>
          </a:bodyPr>
          <a:lstStyle/>
          <a:p>
            <a:pPr algn="l">
              <a:lnSpc>
                <a:spcPts val="2660"/>
              </a:lnSpc>
            </a:pPr>
            <a:r>
              <a:rPr lang="en-US" sz="1900">
                <a:solidFill>
                  <a:srgbClr val="000000"/>
                </a:solidFill>
                <a:latin typeface="うずらフォント"/>
                <a:ea typeface="うずらフォント"/>
                <a:cs typeface="うずらフォント"/>
                <a:sym typeface="うずらフォント"/>
              </a:rPr>
              <a:t>特定非営利活動法人　日本キャリア開発協会 (JCDA)</a:t>
            </a:r>
          </a:p>
        </p:txBody>
      </p:sp>
      <p:sp>
        <p:nvSpPr>
          <p:cNvPr id="34" name="TextBox 34"/>
          <p:cNvSpPr txBox="1"/>
          <p:nvPr/>
        </p:nvSpPr>
        <p:spPr>
          <a:xfrm>
            <a:off x="105503" y="9145611"/>
            <a:ext cx="1960087" cy="316986"/>
          </a:xfrm>
          <a:prstGeom prst="rect">
            <a:avLst/>
          </a:prstGeom>
        </p:spPr>
        <p:txBody>
          <a:bodyPr lIns="0" tIns="0" rIns="0" bIns="0" rtlCol="0" anchor="t">
            <a:spAutoFit/>
          </a:bodyPr>
          <a:lstStyle/>
          <a:p>
            <a:pPr algn="ctr">
              <a:lnSpc>
                <a:spcPts val="2527"/>
              </a:lnSpc>
            </a:pPr>
            <a:r>
              <a:rPr lang="en-US" sz="1805">
                <a:solidFill>
                  <a:srgbClr val="000000"/>
                </a:solidFill>
                <a:latin typeface="うずらフォント"/>
                <a:ea typeface="うずらフォント"/>
                <a:cs typeface="うずらフォント"/>
                <a:sym typeface="うずらフォント"/>
              </a:rPr>
              <a:t>詳細・お申込</a:t>
            </a:r>
          </a:p>
        </p:txBody>
      </p:sp>
      <p:sp>
        <p:nvSpPr>
          <p:cNvPr id="35" name="TextBox 35"/>
          <p:cNvSpPr txBox="1"/>
          <p:nvPr/>
        </p:nvSpPr>
        <p:spPr>
          <a:xfrm>
            <a:off x="137811" y="1042414"/>
            <a:ext cx="7348993" cy="314325"/>
          </a:xfrm>
          <a:prstGeom prst="rect">
            <a:avLst/>
          </a:prstGeom>
        </p:spPr>
        <p:txBody>
          <a:bodyPr lIns="0" tIns="0" rIns="0" bIns="0" rtlCol="0" anchor="t">
            <a:spAutoFit/>
          </a:bodyPr>
          <a:lstStyle/>
          <a:p>
            <a:pPr algn="ctr">
              <a:lnSpc>
                <a:spcPts val="2400"/>
              </a:lnSpc>
            </a:pPr>
            <a:r>
              <a:rPr lang="en-US" sz="2000" spc="212">
                <a:solidFill>
                  <a:srgbClr val="000000"/>
                </a:solidFill>
                <a:latin typeface="うずらフォント"/>
                <a:ea typeface="うずらフォント"/>
                <a:cs typeface="うずらフォント"/>
                <a:sym typeface="うずらフォント"/>
              </a:rPr>
              <a:t>～楽しみながら、キャリアカウンセリングをより身近に～</a:t>
            </a:r>
          </a:p>
        </p:txBody>
      </p:sp>
      <p:sp>
        <p:nvSpPr>
          <p:cNvPr id="36" name="TextBox 36"/>
          <p:cNvSpPr txBox="1"/>
          <p:nvPr/>
        </p:nvSpPr>
        <p:spPr>
          <a:xfrm>
            <a:off x="2049174" y="6166819"/>
            <a:ext cx="1052568" cy="480644"/>
          </a:xfrm>
          <a:prstGeom prst="rect">
            <a:avLst/>
          </a:prstGeom>
        </p:spPr>
        <p:txBody>
          <a:bodyPr lIns="0" tIns="0" rIns="0" bIns="0" rtlCol="0" anchor="t">
            <a:spAutoFit/>
          </a:bodyPr>
          <a:lstStyle/>
          <a:p>
            <a:pPr algn="l">
              <a:lnSpc>
                <a:spcPts val="4340"/>
              </a:lnSpc>
            </a:pPr>
            <a:r>
              <a:rPr lang="en-US" sz="3100" spc="-303" dirty="0">
                <a:solidFill>
                  <a:srgbClr val="000000"/>
                </a:solidFill>
                <a:latin typeface="うずらフォント"/>
                <a:ea typeface="うずらフォント"/>
                <a:cs typeface="うずらフォント"/>
                <a:sym typeface="うずらフォント"/>
              </a:rPr>
              <a:t>202</a:t>
            </a:r>
            <a:r>
              <a:rPr lang="en-US" altLang="ja-JP" sz="3100" spc="-303" dirty="0">
                <a:solidFill>
                  <a:srgbClr val="000000"/>
                </a:solidFill>
                <a:latin typeface="うずらフォント"/>
                <a:ea typeface="うずらフォント"/>
                <a:cs typeface="うずらフォント"/>
                <a:sym typeface="うずらフォント"/>
              </a:rPr>
              <a:t>6</a:t>
            </a:r>
            <a:r>
              <a:rPr lang="en-US" sz="3100" spc="-303" dirty="0">
                <a:solidFill>
                  <a:srgbClr val="000000"/>
                </a:solidFill>
                <a:latin typeface="うずらフォント"/>
                <a:ea typeface="うずらフォント"/>
                <a:cs typeface="うずらフォント"/>
                <a:sym typeface="うずらフォント"/>
              </a:rPr>
              <a:t>年</a:t>
            </a:r>
          </a:p>
        </p:txBody>
      </p:sp>
      <p:sp>
        <p:nvSpPr>
          <p:cNvPr id="37" name="TextBox 37"/>
          <p:cNvSpPr txBox="1"/>
          <p:nvPr/>
        </p:nvSpPr>
        <p:spPr>
          <a:xfrm>
            <a:off x="3654721" y="6756929"/>
            <a:ext cx="3087615" cy="415289"/>
          </a:xfrm>
          <a:prstGeom prst="rect">
            <a:avLst/>
          </a:prstGeom>
        </p:spPr>
        <p:txBody>
          <a:bodyPr lIns="0" tIns="0" rIns="0" bIns="0" rtlCol="0" anchor="t">
            <a:spAutoFit/>
          </a:bodyPr>
          <a:lstStyle/>
          <a:p>
            <a:pPr algn="l">
              <a:lnSpc>
                <a:spcPts val="3360"/>
              </a:lnSpc>
            </a:pPr>
            <a:r>
              <a:rPr lang="en-US" sz="2400" spc="-235" dirty="0" err="1">
                <a:solidFill>
                  <a:srgbClr val="000000"/>
                </a:solidFill>
                <a:latin typeface="うずらフォント"/>
                <a:ea typeface="うずらフォント"/>
                <a:cs typeface="うずらフォント"/>
                <a:sym typeface="うずらフォント"/>
              </a:rPr>
              <a:t>午後の部</a:t>
            </a:r>
            <a:r>
              <a:rPr lang="en-US" sz="2400" spc="-235" dirty="0">
                <a:solidFill>
                  <a:srgbClr val="000000"/>
                </a:solidFill>
                <a:latin typeface="うずらフォント"/>
                <a:ea typeface="うずらフォント"/>
                <a:cs typeface="うずらフォント"/>
                <a:sym typeface="うずらフォント"/>
              </a:rPr>
              <a:t>　14:00 - 17:00</a:t>
            </a:r>
          </a:p>
        </p:txBody>
      </p:sp>
      <p:sp>
        <p:nvSpPr>
          <p:cNvPr id="38" name="TextBox 38"/>
          <p:cNvSpPr txBox="1"/>
          <p:nvPr/>
        </p:nvSpPr>
        <p:spPr>
          <a:xfrm>
            <a:off x="1638825" y="7100573"/>
            <a:ext cx="5256735" cy="246286"/>
          </a:xfrm>
          <a:prstGeom prst="rect">
            <a:avLst/>
          </a:prstGeom>
        </p:spPr>
        <p:txBody>
          <a:bodyPr lIns="0" tIns="0" rIns="0" bIns="0" rtlCol="0" anchor="t">
            <a:spAutoFit/>
          </a:bodyPr>
          <a:lstStyle/>
          <a:p>
            <a:pPr algn="l">
              <a:lnSpc>
                <a:spcPts val="2246"/>
              </a:lnSpc>
            </a:pPr>
            <a:r>
              <a:rPr lang="en-US" sz="1604" dirty="0" err="1">
                <a:solidFill>
                  <a:srgbClr val="000000"/>
                </a:solidFill>
                <a:latin typeface="うずらフォント"/>
                <a:ea typeface="うずらフォント"/>
                <a:cs typeface="うずらフォント"/>
                <a:sym typeface="うずらフォント"/>
              </a:rPr>
              <a:t>ご都合のよい日程・時間をお選びください</a:t>
            </a:r>
            <a:r>
              <a:rPr lang="en-US" sz="1604" dirty="0">
                <a:solidFill>
                  <a:srgbClr val="000000"/>
                </a:solidFill>
                <a:latin typeface="うずらフォント"/>
                <a:ea typeface="うずらフォント"/>
                <a:cs typeface="うずらフォント"/>
                <a:sym typeface="うずらフォント"/>
              </a:rPr>
              <a:t>(各定員</a:t>
            </a:r>
            <a:r>
              <a:rPr lang="en-US" altLang="ja-JP" sz="1604" dirty="0">
                <a:solidFill>
                  <a:srgbClr val="000000"/>
                </a:solidFill>
                <a:latin typeface="うずらフォント"/>
                <a:ea typeface="うずらフォント"/>
                <a:cs typeface="うずらフォント"/>
                <a:sym typeface="うずらフォント"/>
              </a:rPr>
              <a:t>20</a:t>
            </a:r>
            <a:r>
              <a:rPr lang="en-US" sz="1604" dirty="0">
                <a:solidFill>
                  <a:srgbClr val="000000"/>
                </a:solidFill>
                <a:latin typeface="うずらフォント"/>
                <a:ea typeface="うずらフォント"/>
                <a:cs typeface="うずらフォント"/>
                <a:sym typeface="うずらフォント"/>
              </a:rPr>
              <a:t>名）</a:t>
            </a:r>
          </a:p>
        </p:txBody>
      </p:sp>
      <p:sp>
        <p:nvSpPr>
          <p:cNvPr id="39" name="TextBox 39"/>
          <p:cNvSpPr txBox="1"/>
          <p:nvPr/>
        </p:nvSpPr>
        <p:spPr>
          <a:xfrm>
            <a:off x="2151690" y="7757493"/>
            <a:ext cx="5320941" cy="246221"/>
          </a:xfrm>
          <a:prstGeom prst="rect">
            <a:avLst/>
          </a:prstGeom>
        </p:spPr>
        <p:txBody>
          <a:bodyPr lIns="0" tIns="0" rIns="0" bIns="0" rtlCol="0" anchor="t">
            <a:spAutoFit/>
          </a:bodyPr>
          <a:lstStyle/>
          <a:p>
            <a:pPr algn="l">
              <a:lnSpc>
                <a:spcPts val="2240"/>
              </a:lnSpc>
            </a:pPr>
            <a:r>
              <a:rPr lang="ja-JP" altLang="en-US" sz="1600" dirty="0">
                <a:solidFill>
                  <a:srgbClr val="000000"/>
                </a:solidFill>
                <a:latin typeface="うずらフォント"/>
                <a:ea typeface="うずらフォント"/>
                <a:cs typeface="うずらフォント"/>
                <a:sym typeface="うずらフォント"/>
              </a:rPr>
              <a:t>東京都墨田区横網</a:t>
            </a:r>
            <a:r>
              <a:rPr lang="en-US" altLang="ja-JP" sz="1600" dirty="0">
                <a:solidFill>
                  <a:srgbClr val="000000"/>
                </a:solidFill>
                <a:latin typeface="うずらフォント"/>
                <a:ea typeface="うずらフォント"/>
                <a:cs typeface="うずらフォント"/>
                <a:sym typeface="うずらフォント"/>
              </a:rPr>
              <a:t>1-6-1</a:t>
            </a:r>
            <a:r>
              <a:rPr lang="ja-JP" altLang="en-US" sz="1600" dirty="0">
                <a:solidFill>
                  <a:srgbClr val="000000"/>
                </a:solidFill>
                <a:latin typeface="うずらフォント"/>
                <a:ea typeface="うずらフォント"/>
                <a:cs typeface="うずらフォント"/>
                <a:sym typeface="うずらフォント"/>
              </a:rPr>
              <a:t>　国際ファッションセンタービル</a:t>
            </a:r>
            <a:endParaRPr lang="en-US" sz="1600" dirty="0">
              <a:solidFill>
                <a:srgbClr val="000000"/>
              </a:solidFill>
              <a:latin typeface="うずらフォント"/>
              <a:ea typeface="うずらフォント"/>
              <a:cs typeface="うずらフォント"/>
              <a:sym typeface="うずらフォント"/>
            </a:endParaRPr>
          </a:p>
        </p:txBody>
      </p:sp>
      <p:sp>
        <p:nvSpPr>
          <p:cNvPr id="40" name="TextBox 40"/>
          <p:cNvSpPr txBox="1"/>
          <p:nvPr/>
        </p:nvSpPr>
        <p:spPr>
          <a:xfrm>
            <a:off x="2435769" y="9101861"/>
            <a:ext cx="4416149" cy="280260"/>
          </a:xfrm>
          <a:prstGeom prst="rect">
            <a:avLst/>
          </a:prstGeom>
        </p:spPr>
        <p:txBody>
          <a:bodyPr lIns="0" tIns="0" rIns="0" bIns="0" rtlCol="0" anchor="t">
            <a:spAutoFit/>
          </a:bodyPr>
          <a:lstStyle/>
          <a:p>
            <a:pPr algn="l">
              <a:lnSpc>
                <a:spcPts val="2302"/>
              </a:lnSpc>
            </a:pPr>
            <a:r>
              <a:rPr lang="en-US" sz="1644">
                <a:solidFill>
                  <a:srgbClr val="000000"/>
                </a:solidFill>
                <a:latin typeface="うずらフォント"/>
                <a:ea typeface="うずらフォント"/>
                <a:cs typeface="うずらフォント"/>
                <a:sym typeface="うずらフォント"/>
              </a:rPr>
              <a:t>https://www.j-cda.jp/goldenthread/</a:t>
            </a:r>
          </a:p>
        </p:txBody>
      </p:sp>
      <p:sp>
        <p:nvSpPr>
          <p:cNvPr id="41" name="Freeform 41"/>
          <p:cNvSpPr/>
          <p:nvPr/>
        </p:nvSpPr>
        <p:spPr>
          <a:xfrm>
            <a:off x="1138551" y="246253"/>
            <a:ext cx="667043" cy="667043"/>
          </a:xfrm>
          <a:custGeom>
            <a:avLst/>
            <a:gdLst/>
            <a:ahLst/>
            <a:cxnLst/>
            <a:rect l="l" t="t" r="r" b="b"/>
            <a:pathLst>
              <a:path w="667043" h="667043">
                <a:moveTo>
                  <a:pt x="0" y="0"/>
                </a:moveTo>
                <a:lnTo>
                  <a:pt x="667044" y="0"/>
                </a:lnTo>
                <a:lnTo>
                  <a:pt x="667044" y="667043"/>
                </a:lnTo>
                <a:lnTo>
                  <a:pt x="0" y="667043"/>
                </a:lnTo>
                <a:lnTo>
                  <a:pt x="0" y="0"/>
                </a:lnTo>
                <a:close/>
              </a:path>
            </a:pathLst>
          </a:custGeom>
          <a:blipFill>
            <a:blip r:embed="rId11"/>
            <a:stretch>
              <a:fillRect/>
            </a:stretch>
          </a:blipFill>
        </p:spPr>
        <p:txBody>
          <a:bodyPr/>
          <a:lstStyle/>
          <a:p>
            <a:endParaRPr lang="ja-JP" altLang="en-US"/>
          </a:p>
        </p:txBody>
      </p:sp>
      <p:sp>
        <p:nvSpPr>
          <p:cNvPr id="42" name="Freeform 42"/>
          <p:cNvSpPr/>
          <p:nvPr/>
        </p:nvSpPr>
        <p:spPr>
          <a:xfrm>
            <a:off x="1833295" y="248039"/>
            <a:ext cx="667043" cy="667043"/>
          </a:xfrm>
          <a:custGeom>
            <a:avLst/>
            <a:gdLst/>
            <a:ahLst/>
            <a:cxnLst/>
            <a:rect l="l" t="t" r="r" b="b"/>
            <a:pathLst>
              <a:path w="667043" h="667043">
                <a:moveTo>
                  <a:pt x="0" y="0"/>
                </a:moveTo>
                <a:lnTo>
                  <a:pt x="667043" y="0"/>
                </a:lnTo>
                <a:lnTo>
                  <a:pt x="667043" y="667043"/>
                </a:lnTo>
                <a:lnTo>
                  <a:pt x="0" y="667043"/>
                </a:lnTo>
                <a:lnTo>
                  <a:pt x="0" y="0"/>
                </a:lnTo>
                <a:close/>
              </a:path>
            </a:pathLst>
          </a:custGeom>
          <a:blipFill>
            <a:blip r:embed="rId11"/>
            <a:stretch>
              <a:fillRect/>
            </a:stretch>
          </a:blipFill>
        </p:spPr>
        <p:txBody>
          <a:bodyPr/>
          <a:lstStyle/>
          <a:p>
            <a:endParaRPr lang="ja-JP" altLang="en-US"/>
          </a:p>
        </p:txBody>
      </p:sp>
      <p:sp>
        <p:nvSpPr>
          <p:cNvPr id="43" name="Freeform 43"/>
          <p:cNvSpPr/>
          <p:nvPr/>
        </p:nvSpPr>
        <p:spPr>
          <a:xfrm>
            <a:off x="2599815" y="267089"/>
            <a:ext cx="667043" cy="667043"/>
          </a:xfrm>
          <a:custGeom>
            <a:avLst/>
            <a:gdLst/>
            <a:ahLst/>
            <a:cxnLst/>
            <a:rect l="l" t="t" r="r" b="b"/>
            <a:pathLst>
              <a:path w="667043" h="667043">
                <a:moveTo>
                  <a:pt x="0" y="0"/>
                </a:moveTo>
                <a:lnTo>
                  <a:pt x="667043" y="0"/>
                </a:lnTo>
                <a:lnTo>
                  <a:pt x="667043" y="667043"/>
                </a:lnTo>
                <a:lnTo>
                  <a:pt x="0" y="667043"/>
                </a:lnTo>
                <a:lnTo>
                  <a:pt x="0" y="0"/>
                </a:lnTo>
                <a:close/>
              </a:path>
            </a:pathLst>
          </a:custGeom>
          <a:blipFill>
            <a:blip r:embed="rId11"/>
            <a:stretch>
              <a:fillRect/>
            </a:stretch>
          </a:blipFill>
        </p:spPr>
        <p:txBody>
          <a:bodyPr/>
          <a:lstStyle/>
          <a:p>
            <a:endParaRPr lang="ja-JP" altLang="en-US"/>
          </a:p>
        </p:txBody>
      </p:sp>
      <p:sp>
        <p:nvSpPr>
          <p:cNvPr id="44" name="Freeform 44"/>
          <p:cNvSpPr/>
          <p:nvPr/>
        </p:nvSpPr>
        <p:spPr>
          <a:xfrm>
            <a:off x="3374920" y="248039"/>
            <a:ext cx="667043" cy="667043"/>
          </a:xfrm>
          <a:custGeom>
            <a:avLst/>
            <a:gdLst/>
            <a:ahLst/>
            <a:cxnLst/>
            <a:rect l="l" t="t" r="r" b="b"/>
            <a:pathLst>
              <a:path w="667043" h="667043">
                <a:moveTo>
                  <a:pt x="0" y="0"/>
                </a:moveTo>
                <a:lnTo>
                  <a:pt x="667043" y="0"/>
                </a:lnTo>
                <a:lnTo>
                  <a:pt x="667043" y="667043"/>
                </a:lnTo>
                <a:lnTo>
                  <a:pt x="0" y="667043"/>
                </a:lnTo>
                <a:lnTo>
                  <a:pt x="0" y="0"/>
                </a:lnTo>
                <a:close/>
              </a:path>
            </a:pathLst>
          </a:custGeom>
          <a:blipFill>
            <a:blip r:embed="rId11"/>
            <a:stretch>
              <a:fillRect/>
            </a:stretch>
          </a:blipFill>
        </p:spPr>
        <p:txBody>
          <a:bodyPr/>
          <a:lstStyle/>
          <a:p>
            <a:endParaRPr lang="ja-JP" altLang="en-US"/>
          </a:p>
        </p:txBody>
      </p:sp>
      <p:sp>
        <p:nvSpPr>
          <p:cNvPr id="45" name="Freeform 45"/>
          <p:cNvSpPr/>
          <p:nvPr/>
        </p:nvSpPr>
        <p:spPr>
          <a:xfrm>
            <a:off x="4170005" y="246253"/>
            <a:ext cx="667043" cy="667043"/>
          </a:xfrm>
          <a:custGeom>
            <a:avLst/>
            <a:gdLst/>
            <a:ahLst/>
            <a:cxnLst/>
            <a:rect l="l" t="t" r="r" b="b"/>
            <a:pathLst>
              <a:path w="667043" h="667043">
                <a:moveTo>
                  <a:pt x="0" y="0"/>
                </a:moveTo>
                <a:lnTo>
                  <a:pt x="667043" y="0"/>
                </a:lnTo>
                <a:lnTo>
                  <a:pt x="667043" y="667043"/>
                </a:lnTo>
                <a:lnTo>
                  <a:pt x="0" y="667043"/>
                </a:lnTo>
                <a:lnTo>
                  <a:pt x="0" y="0"/>
                </a:lnTo>
                <a:close/>
              </a:path>
            </a:pathLst>
          </a:custGeom>
          <a:blipFill>
            <a:blip r:embed="rId11"/>
            <a:stretch>
              <a:fillRect/>
            </a:stretch>
          </a:blipFill>
        </p:spPr>
        <p:txBody>
          <a:bodyPr/>
          <a:lstStyle/>
          <a:p>
            <a:endParaRPr lang="ja-JP"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DEF80-9FCF-6B0A-91E5-FC84E51137A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5E55DB7-F86B-4EE9-83E6-0ADAFFACF3AB}"/>
              </a:ext>
            </a:extLst>
          </p:cNvPr>
          <p:cNvGrpSpPr/>
          <p:nvPr/>
        </p:nvGrpSpPr>
        <p:grpSpPr>
          <a:xfrm>
            <a:off x="169103" y="9137016"/>
            <a:ext cx="1938898" cy="325581"/>
            <a:chOff x="0" y="0"/>
            <a:chExt cx="694857" cy="116681"/>
          </a:xfrm>
        </p:grpSpPr>
        <p:sp>
          <p:nvSpPr>
            <p:cNvPr id="3" name="Freeform 3">
              <a:extLst>
                <a:ext uri="{FF2B5EF4-FFF2-40B4-BE49-F238E27FC236}">
                  <a16:creationId xmlns:a16="http://schemas.microsoft.com/office/drawing/2014/main" id="{1B78D159-CAA4-5252-6AF4-7040880F97DC}"/>
                </a:ext>
              </a:extLst>
            </p:cNvPr>
            <p:cNvSpPr/>
            <p:nvPr/>
          </p:nvSpPr>
          <p:spPr>
            <a:xfrm>
              <a:off x="0" y="0"/>
              <a:ext cx="694857" cy="116681"/>
            </a:xfrm>
            <a:custGeom>
              <a:avLst/>
              <a:gdLst/>
              <a:ahLst/>
              <a:cxnLst/>
              <a:rect l="l" t="t" r="r" b="b"/>
              <a:pathLst>
                <a:path w="694857" h="116681">
                  <a:moveTo>
                    <a:pt x="58340" y="0"/>
                  </a:moveTo>
                  <a:lnTo>
                    <a:pt x="636517" y="0"/>
                  </a:lnTo>
                  <a:cubicBezTo>
                    <a:pt x="668737" y="0"/>
                    <a:pt x="694857" y="26120"/>
                    <a:pt x="694857" y="58340"/>
                  </a:cubicBezTo>
                  <a:lnTo>
                    <a:pt x="694857" y="58340"/>
                  </a:lnTo>
                  <a:cubicBezTo>
                    <a:pt x="694857" y="90561"/>
                    <a:pt x="668737" y="116681"/>
                    <a:pt x="636517" y="116681"/>
                  </a:cubicBezTo>
                  <a:lnTo>
                    <a:pt x="58340" y="116681"/>
                  </a:lnTo>
                  <a:cubicBezTo>
                    <a:pt x="26120" y="116681"/>
                    <a:pt x="0" y="90561"/>
                    <a:pt x="0" y="58340"/>
                  </a:cubicBezTo>
                  <a:lnTo>
                    <a:pt x="0" y="58340"/>
                  </a:lnTo>
                  <a:cubicBezTo>
                    <a:pt x="0" y="26120"/>
                    <a:pt x="26120" y="0"/>
                    <a:pt x="58340" y="0"/>
                  </a:cubicBezTo>
                  <a:close/>
                </a:path>
              </a:pathLst>
            </a:custGeom>
            <a:ln w="19050" cap="sq">
              <a:solidFill>
                <a:srgbClr val="000000"/>
              </a:solidFill>
              <a:prstDash val="solid"/>
              <a:miter/>
            </a:ln>
          </p:spPr>
          <p:txBody>
            <a:bodyPr/>
            <a:lstStyle/>
            <a:p>
              <a:endParaRPr lang="ja-JP" altLang="en-US"/>
            </a:p>
          </p:txBody>
        </p:sp>
        <p:sp>
          <p:nvSpPr>
            <p:cNvPr id="4" name="TextBox 4">
              <a:extLst>
                <a:ext uri="{FF2B5EF4-FFF2-40B4-BE49-F238E27FC236}">
                  <a16:creationId xmlns:a16="http://schemas.microsoft.com/office/drawing/2014/main" id="{AE5CCA75-DBEC-3E09-89C2-783544B8C961}"/>
                </a:ext>
              </a:extLst>
            </p:cNvPr>
            <p:cNvSpPr txBox="1"/>
            <p:nvPr/>
          </p:nvSpPr>
          <p:spPr>
            <a:xfrm>
              <a:off x="0" y="-38100"/>
              <a:ext cx="694857" cy="154781"/>
            </a:xfrm>
            <a:prstGeom prst="rect">
              <a:avLst/>
            </a:prstGeom>
          </p:spPr>
          <p:txBody>
            <a:bodyPr lIns="50800" tIns="50800" rIns="50800" bIns="50800" rtlCol="0" anchor="ctr"/>
            <a:lstStyle/>
            <a:p>
              <a:pPr algn="ctr">
                <a:lnSpc>
                  <a:spcPts val="1960"/>
                </a:lnSpc>
              </a:pPr>
              <a:endParaRPr/>
            </a:p>
          </p:txBody>
        </p:sp>
      </p:grpSp>
      <p:sp>
        <p:nvSpPr>
          <p:cNvPr id="5" name="Freeform 5">
            <a:extLst>
              <a:ext uri="{FF2B5EF4-FFF2-40B4-BE49-F238E27FC236}">
                <a16:creationId xmlns:a16="http://schemas.microsoft.com/office/drawing/2014/main" id="{FC57FAE4-56FF-A286-8385-6CEA0E5E61C1}"/>
              </a:ext>
            </a:extLst>
          </p:cNvPr>
          <p:cNvSpPr/>
          <p:nvPr/>
        </p:nvSpPr>
        <p:spPr>
          <a:xfrm rot="-10800000">
            <a:off x="708844" y="9999457"/>
            <a:ext cx="5999195" cy="417335"/>
          </a:xfrm>
          <a:custGeom>
            <a:avLst/>
            <a:gdLst/>
            <a:ahLst/>
            <a:cxnLst/>
            <a:rect l="l" t="t" r="r" b="b"/>
            <a:pathLst>
              <a:path w="5999195" h="417335">
                <a:moveTo>
                  <a:pt x="0" y="0"/>
                </a:moveTo>
                <a:lnTo>
                  <a:pt x="5999195" y="0"/>
                </a:lnTo>
                <a:lnTo>
                  <a:pt x="5999195" y="417335"/>
                </a:lnTo>
                <a:lnTo>
                  <a:pt x="0" y="4173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4" name="Freeform 14">
            <a:extLst>
              <a:ext uri="{FF2B5EF4-FFF2-40B4-BE49-F238E27FC236}">
                <a16:creationId xmlns:a16="http://schemas.microsoft.com/office/drawing/2014/main" id="{25394F53-FF75-C9F0-29C7-BBC82C0C5A7E}"/>
              </a:ext>
            </a:extLst>
          </p:cNvPr>
          <p:cNvSpPr/>
          <p:nvPr/>
        </p:nvSpPr>
        <p:spPr>
          <a:xfrm>
            <a:off x="-56769" y="-7183"/>
            <a:ext cx="1015482" cy="836128"/>
          </a:xfrm>
          <a:custGeom>
            <a:avLst/>
            <a:gdLst/>
            <a:ahLst/>
            <a:cxnLst/>
            <a:rect l="l" t="t" r="r" b="b"/>
            <a:pathLst>
              <a:path w="840182" h="840182">
                <a:moveTo>
                  <a:pt x="0" y="0"/>
                </a:moveTo>
                <a:lnTo>
                  <a:pt x="840181" y="0"/>
                </a:lnTo>
                <a:lnTo>
                  <a:pt x="840181" y="840182"/>
                </a:lnTo>
                <a:lnTo>
                  <a:pt x="0" y="840182"/>
                </a:lnTo>
                <a:lnTo>
                  <a:pt x="0" y="0"/>
                </a:lnTo>
                <a:close/>
              </a:path>
            </a:pathLst>
          </a:custGeom>
          <a:blipFill>
            <a:blip r:embed="rId4"/>
            <a:stretch>
              <a:fillRect/>
            </a:stretch>
          </a:blipFill>
        </p:spPr>
        <p:txBody>
          <a:bodyPr/>
          <a:lstStyle/>
          <a:p>
            <a:endParaRPr lang="ja-JP" altLang="en-US"/>
          </a:p>
        </p:txBody>
      </p:sp>
      <p:sp>
        <p:nvSpPr>
          <p:cNvPr id="15" name="Freeform 15">
            <a:extLst>
              <a:ext uri="{FF2B5EF4-FFF2-40B4-BE49-F238E27FC236}">
                <a16:creationId xmlns:a16="http://schemas.microsoft.com/office/drawing/2014/main" id="{79CE91F7-2E29-C51C-1E4F-7D9BBB565825}"/>
              </a:ext>
            </a:extLst>
          </p:cNvPr>
          <p:cNvSpPr/>
          <p:nvPr/>
        </p:nvSpPr>
        <p:spPr>
          <a:xfrm>
            <a:off x="5159374" y="-19790"/>
            <a:ext cx="2351690" cy="730931"/>
          </a:xfrm>
          <a:custGeom>
            <a:avLst/>
            <a:gdLst/>
            <a:ahLst/>
            <a:cxnLst/>
            <a:rect l="l" t="t" r="r" b="b"/>
            <a:pathLst>
              <a:path w="2351690" h="730931">
                <a:moveTo>
                  <a:pt x="0" y="0"/>
                </a:moveTo>
                <a:lnTo>
                  <a:pt x="2351691" y="0"/>
                </a:lnTo>
                <a:lnTo>
                  <a:pt x="2351691" y="730931"/>
                </a:lnTo>
                <a:lnTo>
                  <a:pt x="0" y="730931"/>
                </a:lnTo>
                <a:lnTo>
                  <a:pt x="0" y="0"/>
                </a:lnTo>
                <a:close/>
              </a:path>
            </a:pathLst>
          </a:custGeom>
          <a:blipFill>
            <a:blip r:embed="rId5"/>
            <a:stretch>
              <a:fillRect/>
            </a:stretch>
          </a:blipFill>
          <a:ln cap="sq">
            <a:noFill/>
            <a:prstDash val="solid"/>
            <a:miter/>
          </a:ln>
        </p:spPr>
        <p:txBody>
          <a:bodyPr/>
          <a:lstStyle/>
          <a:p>
            <a:endParaRPr lang="ja-JP" altLang="en-US"/>
          </a:p>
        </p:txBody>
      </p:sp>
      <p:sp>
        <p:nvSpPr>
          <p:cNvPr id="23" name="Freeform 23">
            <a:extLst>
              <a:ext uri="{FF2B5EF4-FFF2-40B4-BE49-F238E27FC236}">
                <a16:creationId xmlns:a16="http://schemas.microsoft.com/office/drawing/2014/main" id="{C3DAA423-2BEA-7DB3-0A28-9D54A7514235}"/>
              </a:ext>
            </a:extLst>
          </p:cNvPr>
          <p:cNvSpPr/>
          <p:nvPr/>
        </p:nvSpPr>
        <p:spPr>
          <a:xfrm>
            <a:off x="6080712" y="8784085"/>
            <a:ext cx="1323247" cy="1323247"/>
          </a:xfrm>
          <a:custGeom>
            <a:avLst/>
            <a:gdLst/>
            <a:ahLst/>
            <a:cxnLst/>
            <a:rect l="l" t="t" r="r" b="b"/>
            <a:pathLst>
              <a:path w="1323247" h="1323247">
                <a:moveTo>
                  <a:pt x="0" y="0"/>
                </a:moveTo>
                <a:lnTo>
                  <a:pt x="1323248" y="0"/>
                </a:lnTo>
                <a:lnTo>
                  <a:pt x="1323248" y="1323247"/>
                </a:lnTo>
                <a:lnTo>
                  <a:pt x="0" y="1323247"/>
                </a:lnTo>
                <a:lnTo>
                  <a:pt x="0" y="0"/>
                </a:lnTo>
                <a:close/>
              </a:path>
            </a:pathLst>
          </a:custGeom>
          <a:blipFill>
            <a:blip r:embed="rId6"/>
            <a:stretch>
              <a:fillRect/>
            </a:stretch>
          </a:blipFill>
        </p:spPr>
        <p:txBody>
          <a:bodyPr/>
          <a:lstStyle/>
          <a:p>
            <a:endParaRPr lang="ja-JP" altLang="en-US"/>
          </a:p>
        </p:txBody>
      </p:sp>
      <p:sp>
        <p:nvSpPr>
          <p:cNvPr id="24" name="TextBox 24">
            <a:extLst>
              <a:ext uri="{FF2B5EF4-FFF2-40B4-BE49-F238E27FC236}">
                <a16:creationId xmlns:a16="http://schemas.microsoft.com/office/drawing/2014/main" id="{22B7CDC2-A5FB-32BD-FE85-911D6D1E2664}"/>
              </a:ext>
            </a:extLst>
          </p:cNvPr>
          <p:cNvSpPr txBox="1"/>
          <p:nvPr/>
        </p:nvSpPr>
        <p:spPr>
          <a:xfrm>
            <a:off x="269892" y="1734714"/>
            <a:ext cx="7253514" cy="4360168"/>
          </a:xfrm>
          <a:prstGeom prst="rect">
            <a:avLst/>
          </a:prstGeom>
        </p:spPr>
        <p:txBody>
          <a:bodyPr lIns="0" tIns="0" rIns="0" bIns="0" rtlCol="0" anchor="t">
            <a:spAutoFit/>
          </a:bodyPr>
          <a:lstStyle/>
          <a:p>
            <a:pPr algn="l">
              <a:lnSpc>
                <a:spcPts val="2040"/>
              </a:lnSpc>
            </a:pPr>
            <a:r>
              <a:rPr lang="en-US" altLang="ja-JP" sz="1700" spc="180" dirty="0">
                <a:solidFill>
                  <a:srgbClr val="000000"/>
                </a:solidFill>
                <a:latin typeface="うずらフォント"/>
                <a:ea typeface="うずらフォント"/>
                <a:cs typeface="うずらフォント"/>
                <a:sym typeface="うずらフォント"/>
              </a:rPr>
              <a:t>『</a:t>
            </a:r>
            <a:r>
              <a:rPr lang="ja-JP" altLang="en-US" sz="1700" spc="180" dirty="0">
                <a:solidFill>
                  <a:srgbClr val="000000"/>
                </a:solidFill>
                <a:latin typeface="うずらフォント"/>
                <a:ea typeface="うずらフォント"/>
                <a:cs typeface="うずらフォント"/>
                <a:sym typeface="うずらフォント"/>
              </a:rPr>
              <a:t>人生すごろく「金の糸」～</a:t>
            </a:r>
            <a:r>
              <a:rPr lang="en-US" altLang="ja-JP" sz="1700" spc="180" dirty="0">
                <a:solidFill>
                  <a:srgbClr val="000000"/>
                </a:solidFill>
                <a:latin typeface="うずらフォント"/>
                <a:ea typeface="うずらフォント"/>
                <a:cs typeface="うずらフォント"/>
                <a:sym typeface="うずらフォント"/>
              </a:rPr>
              <a:t>golden thread</a:t>
            </a:r>
            <a:r>
              <a:rPr lang="ja-JP" altLang="en-US" sz="1700" spc="180" dirty="0">
                <a:solidFill>
                  <a:srgbClr val="000000"/>
                </a:solidFill>
                <a:latin typeface="うずらフォント"/>
                <a:ea typeface="うずらフォント"/>
                <a:cs typeface="うずらフォント"/>
                <a:sym typeface="うずらフォント"/>
              </a:rPr>
              <a:t>～</a:t>
            </a:r>
            <a:r>
              <a:rPr lang="en-US" altLang="ja-JP" sz="1700" spc="180" dirty="0">
                <a:solidFill>
                  <a:srgbClr val="000000"/>
                </a:solidFill>
                <a:latin typeface="うずらフォント"/>
                <a:ea typeface="うずらフォント"/>
                <a:cs typeface="うずらフォント"/>
                <a:sym typeface="うずらフォント"/>
              </a:rPr>
              <a:t>』</a:t>
            </a:r>
            <a:r>
              <a:rPr lang="ja-JP" altLang="en-US" sz="1700" spc="180" dirty="0">
                <a:solidFill>
                  <a:srgbClr val="000000"/>
                </a:solidFill>
                <a:latin typeface="うずらフォント"/>
                <a:ea typeface="うずらフォント"/>
                <a:cs typeface="うずらフォント"/>
                <a:sym typeface="うずらフォント"/>
              </a:rPr>
              <a:t>はキャリアカウンセリングにおいて重要な「自分を振り返ること」、「経験や思いを言葉にすること」をゲーム形式で仲間と一緒に楽しみながら出来る自己探索ツールです。どのように開発されたのか、体験された方々の声など、ここでは</a:t>
            </a:r>
            <a:r>
              <a:rPr lang="en-US" altLang="ja-JP" sz="1700" spc="180" dirty="0">
                <a:solidFill>
                  <a:srgbClr val="000000"/>
                </a:solidFill>
                <a:latin typeface="うずらフォント"/>
                <a:ea typeface="うずらフォント"/>
                <a:cs typeface="うずらフォント"/>
                <a:sym typeface="うずらフォント"/>
              </a:rPr>
              <a:t>『</a:t>
            </a:r>
            <a:r>
              <a:rPr lang="ja-JP" altLang="en-US" sz="1700" spc="180" dirty="0">
                <a:solidFill>
                  <a:srgbClr val="000000"/>
                </a:solidFill>
                <a:latin typeface="うずらフォント"/>
                <a:ea typeface="うずらフォント"/>
                <a:cs typeface="うずらフォント"/>
                <a:sym typeface="うずらフォント"/>
              </a:rPr>
              <a:t>人生すごろく「金の糸」～</a:t>
            </a:r>
            <a:r>
              <a:rPr lang="en-US" altLang="ja-JP" sz="1700" spc="180" dirty="0">
                <a:solidFill>
                  <a:srgbClr val="000000"/>
                </a:solidFill>
                <a:latin typeface="うずらフォント"/>
                <a:ea typeface="うずらフォント"/>
                <a:cs typeface="うずらフォント"/>
                <a:sym typeface="うずらフォント"/>
              </a:rPr>
              <a:t>golden thread</a:t>
            </a:r>
            <a:r>
              <a:rPr lang="ja-JP" altLang="en-US" sz="1700" spc="180" dirty="0">
                <a:solidFill>
                  <a:srgbClr val="000000"/>
                </a:solidFill>
                <a:latin typeface="うずらフォント"/>
                <a:ea typeface="うずらフォント"/>
                <a:cs typeface="うずらフォント"/>
                <a:sym typeface="うずらフォント"/>
              </a:rPr>
              <a:t>～</a:t>
            </a:r>
            <a:r>
              <a:rPr lang="en-US" altLang="ja-JP" sz="1700" spc="180" dirty="0">
                <a:solidFill>
                  <a:srgbClr val="000000"/>
                </a:solidFill>
                <a:latin typeface="うずらフォント"/>
                <a:ea typeface="うずらフォント"/>
                <a:cs typeface="うずらフォント"/>
                <a:sym typeface="うずらフォント"/>
              </a:rPr>
              <a:t>』</a:t>
            </a:r>
            <a:r>
              <a:rPr lang="ja-JP" altLang="en-US" sz="1700" spc="180" dirty="0">
                <a:solidFill>
                  <a:srgbClr val="000000"/>
                </a:solidFill>
                <a:latin typeface="うずらフォント"/>
                <a:ea typeface="うずらフォント"/>
                <a:cs typeface="うずらフォント"/>
                <a:sym typeface="うずらフォント"/>
              </a:rPr>
              <a:t>を詳しくご紹介します。</a:t>
            </a:r>
          </a:p>
          <a:p>
            <a:pPr algn="l">
              <a:lnSpc>
                <a:spcPts val="2040"/>
              </a:lnSpc>
            </a:pPr>
            <a:endParaRPr lang="ja-JP" altLang="en-US" sz="1700" spc="180" dirty="0">
              <a:solidFill>
                <a:srgbClr val="000000"/>
              </a:solidFill>
              <a:latin typeface="うずらフォント"/>
              <a:ea typeface="うずらフォント"/>
              <a:cs typeface="うずらフォント"/>
              <a:sym typeface="うずらフォント"/>
            </a:endParaRPr>
          </a:p>
          <a:p>
            <a:pPr algn="l">
              <a:lnSpc>
                <a:spcPts val="2040"/>
              </a:lnSpc>
            </a:pPr>
            <a:r>
              <a:rPr lang="ja-JP" altLang="en-US" sz="1700" spc="180" dirty="0">
                <a:solidFill>
                  <a:srgbClr val="000000"/>
                </a:solidFill>
                <a:latin typeface="うずらフォント"/>
                <a:ea typeface="うずらフォント"/>
                <a:cs typeface="うずらフォント"/>
                <a:sym typeface="うずらフォント"/>
              </a:rPr>
              <a:t>私たちは生まれてからこれまで様々な経験をしています。それらひとつひとつの経験にそれぞれその人にとっての意味があり、その経験を物語る中からそれらの経験を繋ぐ、“つながり”が見えてきます。その“つながり”が“自分らしさ”です。”自分らしさ“のつながりは何より価値のある「金の糸」と言えるのではないでしょうか。過去を語ることで見えてくる「金の糸」はこれからの人生をどのようにしていきたいか、将来の方向性も含まれています。</a:t>
            </a:r>
            <a:r>
              <a:rPr lang="en-US" altLang="ja-JP" sz="1700" spc="180" dirty="0">
                <a:solidFill>
                  <a:srgbClr val="000000"/>
                </a:solidFill>
                <a:latin typeface="うずらフォント"/>
                <a:ea typeface="うずらフォント"/>
                <a:cs typeface="うずらフォント"/>
                <a:sym typeface="うずらフォント"/>
              </a:rPr>
              <a:t>『</a:t>
            </a:r>
            <a:r>
              <a:rPr lang="ja-JP" altLang="en-US" sz="1700" spc="180" dirty="0">
                <a:solidFill>
                  <a:srgbClr val="000000"/>
                </a:solidFill>
                <a:latin typeface="うずらフォント"/>
                <a:ea typeface="うずらフォント"/>
                <a:cs typeface="うずらフォント"/>
                <a:sym typeface="うずらフォント"/>
              </a:rPr>
              <a:t>人生すごろく「金の糸」～</a:t>
            </a:r>
            <a:r>
              <a:rPr lang="en-US" altLang="ja-JP" sz="1700" spc="180" dirty="0">
                <a:solidFill>
                  <a:srgbClr val="000000"/>
                </a:solidFill>
                <a:latin typeface="うずらフォント"/>
                <a:ea typeface="うずらフォント"/>
                <a:cs typeface="うずらフォント"/>
                <a:sym typeface="うずらフォント"/>
              </a:rPr>
              <a:t>golden thread</a:t>
            </a:r>
            <a:r>
              <a:rPr lang="ja-JP" altLang="en-US" sz="1700" spc="180" dirty="0">
                <a:solidFill>
                  <a:srgbClr val="000000"/>
                </a:solidFill>
                <a:latin typeface="うずらフォント"/>
                <a:ea typeface="うずらフォント"/>
                <a:cs typeface="うずらフォント"/>
                <a:sym typeface="うずらフォント"/>
              </a:rPr>
              <a:t>～</a:t>
            </a:r>
            <a:r>
              <a:rPr lang="en-US" altLang="ja-JP" sz="1700" spc="180" dirty="0">
                <a:solidFill>
                  <a:srgbClr val="000000"/>
                </a:solidFill>
                <a:latin typeface="うずらフォント"/>
                <a:ea typeface="うずらフォント"/>
                <a:cs typeface="うずらフォント"/>
                <a:sym typeface="うずらフォント"/>
              </a:rPr>
              <a:t>』</a:t>
            </a:r>
            <a:r>
              <a:rPr lang="ja-JP" altLang="en-US" sz="1700" spc="180" dirty="0">
                <a:solidFill>
                  <a:srgbClr val="000000"/>
                </a:solidFill>
                <a:latin typeface="うずらフォント"/>
                <a:ea typeface="うずらフォント"/>
                <a:cs typeface="うずらフォント"/>
                <a:sym typeface="うずらフォント"/>
              </a:rPr>
              <a:t>を通して、生涯にわたって繋がっている“自分らしさ”</a:t>
            </a:r>
            <a:r>
              <a:rPr lang="en-US" altLang="ja-JP" sz="1700" spc="180" dirty="0">
                <a:solidFill>
                  <a:srgbClr val="000000"/>
                </a:solidFill>
                <a:latin typeface="うずらフォント"/>
                <a:ea typeface="うずらフォント"/>
                <a:cs typeface="うずらフォント"/>
                <a:sym typeface="うずらフォント"/>
              </a:rPr>
              <a:t>(</a:t>
            </a:r>
            <a:r>
              <a:rPr lang="ja-JP" altLang="en-US" sz="1700" spc="180" dirty="0">
                <a:solidFill>
                  <a:srgbClr val="000000"/>
                </a:solidFill>
                <a:latin typeface="うずらフォント"/>
                <a:ea typeface="うずらフォント"/>
                <a:cs typeface="うずらフォント"/>
                <a:sym typeface="うずらフォント"/>
              </a:rPr>
              <a:t>金の糸</a:t>
            </a:r>
            <a:r>
              <a:rPr lang="en-US" altLang="ja-JP" sz="1700" spc="180" dirty="0">
                <a:solidFill>
                  <a:srgbClr val="000000"/>
                </a:solidFill>
                <a:latin typeface="うずらフォント"/>
                <a:ea typeface="うずらフォント"/>
                <a:cs typeface="うずらフォント"/>
                <a:sym typeface="うずらフォント"/>
              </a:rPr>
              <a:t>)</a:t>
            </a:r>
            <a:r>
              <a:rPr lang="ja-JP" altLang="en-US" sz="1700" spc="180" dirty="0">
                <a:solidFill>
                  <a:srgbClr val="000000"/>
                </a:solidFill>
                <a:latin typeface="うずらフォント"/>
                <a:ea typeface="うずらフォント"/>
                <a:cs typeface="うずらフォント"/>
                <a:sym typeface="うずらフォント"/>
              </a:rPr>
              <a:t>に気づく体験をたくさんの方にして頂きたいと考えています。</a:t>
            </a:r>
            <a:endParaRPr lang="en-US" sz="1700" spc="180" dirty="0">
              <a:solidFill>
                <a:srgbClr val="000000"/>
              </a:solidFill>
              <a:latin typeface="うずらフォント"/>
              <a:ea typeface="うずらフォント"/>
              <a:cs typeface="うずらフォント"/>
              <a:sym typeface="うずらフォント"/>
            </a:endParaRPr>
          </a:p>
        </p:txBody>
      </p:sp>
      <p:sp>
        <p:nvSpPr>
          <p:cNvPr id="25" name="TextBox 25">
            <a:extLst>
              <a:ext uri="{FF2B5EF4-FFF2-40B4-BE49-F238E27FC236}">
                <a16:creationId xmlns:a16="http://schemas.microsoft.com/office/drawing/2014/main" id="{16EA62C2-148D-460A-8BEE-B194FA54CBFB}"/>
              </a:ext>
            </a:extLst>
          </p:cNvPr>
          <p:cNvSpPr txBox="1"/>
          <p:nvPr/>
        </p:nvSpPr>
        <p:spPr>
          <a:xfrm>
            <a:off x="62509" y="1087434"/>
            <a:ext cx="7291864" cy="552450"/>
          </a:xfrm>
          <a:prstGeom prst="rect">
            <a:avLst/>
          </a:prstGeom>
        </p:spPr>
        <p:txBody>
          <a:bodyPr lIns="0" tIns="0" rIns="0" bIns="0" rtlCol="0" anchor="t">
            <a:spAutoFit/>
          </a:bodyPr>
          <a:lstStyle/>
          <a:p>
            <a:pPr algn="ctr">
              <a:lnSpc>
                <a:spcPts val="4320"/>
              </a:lnSpc>
            </a:pPr>
            <a:r>
              <a:rPr lang="en-US" sz="3600" spc="381" dirty="0">
                <a:solidFill>
                  <a:srgbClr val="D7B125"/>
                </a:solidFill>
                <a:latin typeface="うずらフォント"/>
                <a:ea typeface="うずらフォント"/>
                <a:cs typeface="うずらフォント"/>
                <a:sym typeface="うずらフォント"/>
              </a:rPr>
              <a:t>「</a:t>
            </a:r>
            <a:r>
              <a:rPr lang="en-US" sz="3600" spc="381" dirty="0" err="1">
                <a:solidFill>
                  <a:srgbClr val="D7B125"/>
                </a:solidFill>
                <a:latin typeface="うずらフォント"/>
                <a:ea typeface="うずらフォント"/>
                <a:cs typeface="うずらフォント"/>
                <a:sym typeface="うずらフォント"/>
              </a:rPr>
              <a:t>金の糸</a:t>
            </a:r>
            <a:r>
              <a:rPr lang="en-US" sz="3600" spc="381" dirty="0">
                <a:solidFill>
                  <a:srgbClr val="D7B125"/>
                </a:solidFill>
                <a:latin typeface="うずらフォント"/>
                <a:ea typeface="うずらフォント"/>
                <a:cs typeface="うずらフォント"/>
                <a:sym typeface="うずらフォント"/>
              </a:rPr>
              <a:t>」</a:t>
            </a:r>
            <a:r>
              <a:rPr lang="ja-JP" altLang="en-US" sz="3600" spc="381" dirty="0">
                <a:solidFill>
                  <a:srgbClr val="000000"/>
                </a:solidFill>
                <a:latin typeface="うずらフォント"/>
                <a:ea typeface="うずらフォント"/>
                <a:cs typeface="うずらフォント"/>
                <a:sym typeface="うずらフォント"/>
              </a:rPr>
              <a:t>とは</a:t>
            </a:r>
            <a:endParaRPr lang="en-US" sz="3600" spc="381" dirty="0">
              <a:solidFill>
                <a:srgbClr val="000000"/>
              </a:solidFill>
              <a:latin typeface="うずらフォント"/>
              <a:ea typeface="うずらフォント"/>
              <a:cs typeface="うずらフォント"/>
              <a:sym typeface="うずらフォント"/>
            </a:endParaRPr>
          </a:p>
        </p:txBody>
      </p:sp>
      <p:sp>
        <p:nvSpPr>
          <p:cNvPr id="33" name="TextBox 33">
            <a:extLst>
              <a:ext uri="{FF2B5EF4-FFF2-40B4-BE49-F238E27FC236}">
                <a16:creationId xmlns:a16="http://schemas.microsoft.com/office/drawing/2014/main" id="{312C9DD9-F41E-685D-C3B5-24FDCF85CF5D}"/>
              </a:ext>
            </a:extLst>
          </p:cNvPr>
          <p:cNvSpPr txBox="1"/>
          <p:nvPr/>
        </p:nvSpPr>
        <p:spPr>
          <a:xfrm>
            <a:off x="269892" y="9529272"/>
            <a:ext cx="7230518" cy="332739"/>
          </a:xfrm>
          <a:prstGeom prst="rect">
            <a:avLst/>
          </a:prstGeom>
        </p:spPr>
        <p:txBody>
          <a:bodyPr lIns="0" tIns="0" rIns="0" bIns="0" rtlCol="0" anchor="t">
            <a:spAutoFit/>
          </a:bodyPr>
          <a:lstStyle/>
          <a:p>
            <a:pPr algn="l">
              <a:lnSpc>
                <a:spcPts val="2660"/>
              </a:lnSpc>
            </a:pPr>
            <a:r>
              <a:rPr lang="en-US" sz="1900">
                <a:solidFill>
                  <a:srgbClr val="000000"/>
                </a:solidFill>
                <a:latin typeface="うずらフォント"/>
                <a:ea typeface="うずらフォント"/>
                <a:cs typeface="うずらフォント"/>
                <a:sym typeface="うずらフォント"/>
              </a:rPr>
              <a:t>特定非営利活動法人　日本キャリア開発協会 (JCDA)</a:t>
            </a:r>
          </a:p>
        </p:txBody>
      </p:sp>
      <p:sp>
        <p:nvSpPr>
          <p:cNvPr id="34" name="TextBox 34">
            <a:extLst>
              <a:ext uri="{FF2B5EF4-FFF2-40B4-BE49-F238E27FC236}">
                <a16:creationId xmlns:a16="http://schemas.microsoft.com/office/drawing/2014/main" id="{FF917806-6614-9320-D1F4-A339B514BD3E}"/>
              </a:ext>
            </a:extLst>
          </p:cNvPr>
          <p:cNvSpPr txBox="1"/>
          <p:nvPr/>
        </p:nvSpPr>
        <p:spPr>
          <a:xfrm>
            <a:off x="105503" y="9145611"/>
            <a:ext cx="1960087" cy="316986"/>
          </a:xfrm>
          <a:prstGeom prst="rect">
            <a:avLst/>
          </a:prstGeom>
        </p:spPr>
        <p:txBody>
          <a:bodyPr lIns="0" tIns="0" rIns="0" bIns="0" rtlCol="0" anchor="t">
            <a:spAutoFit/>
          </a:bodyPr>
          <a:lstStyle/>
          <a:p>
            <a:pPr algn="ctr">
              <a:lnSpc>
                <a:spcPts val="2527"/>
              </a:lnSpc>
            </a:pPr>
            <a:r>
              <a:rPr lang="en-US" sz="1805">
                <a:solidFill>
                  <a:srgbClr val="000000"/>
                </a:solidFill>
                <a:latin typeface="うずらフォント"/>
                <a:ea typeface="うずらフォント"/>
                <a:cs typeface="うずらフォント"/>
                <a:sym typeface="うずらフォント"/>
              </a:rPr>
              <a:t>詳細・お申込</a:t>
            </a:r>
          </a:p>
        </p:txBody>
      </p:sp>
      <p:sp>
        <p:nvSpPr>
          <p:cNvPr id="40" name="TextBox 40">
            <a:extLst>
              <a:ext uri="{FF2B5EF4-FFF2-40B4-BE49-F238E27FC236}">
                <a16:creationId xmlns:a16="http://schemas.microsoft.com/office/drawing/2014/main" id="{C3F2D193-9C43-1EAB-A0E5-1D45985934E8}"/>
              </a:ext>
            </a:extLst>
          </p:cNvPr>
          <p:cNvSpPr txBox="1"/>
          <p:nvPr/>
        </p:nvSpPr>
        <p:spPr>
          <a:xfrm>
            <a:off x="2516213" y="9215957"/>
            <a:ext cx="4416149" cy="280260"/>
          </a:xfrm>
          <a:prstGeom prst="rect">
            <a:avLst/>
          </a:prstGeom>
        </p:spPr>
        <p:txBody>
          <a:bodyPr lIns="0" tIns="0" rIns="0" bIns="0" rtlCol="0" anchor="t">
            <a:spAutoFit/>
          </a:bodyPr>
          <a:lstStyle/>
          <a:p>
            <a:pPr algn="l">
              <a:lnSpc>
                <a:spcPts val="2302"/>
              </a:lnSpc>
            </a:pPr>
            <a:r>
              <a:rPr lang="en-US" sz="1644" dirty="0">
                <a:solidFill>
                  <a:srgbClr val="000000"/>
                </a:solidFill>
                <a:latin typeface="うずらフォント"/>
                <a:ea typeface="うずらフォント"/>
                <a:cs typeface="うずらフォント"/>
                <a:sym typeface="うずらフォント"/>
              </a:rPr>
              <a:t>https://www.j-cda.jp/goldenthread/</a:t>
            </a:r>
          </a:p>
        </p:txBody>
      </p:sp>
      <p:sp>
        <p:nvSpPr>
          <p:cNvPr id="41" name="Freeform 41">
            <a:extLst>
              <a:ext uri="{FF2B5EF4-FFF2-40B4-BE49-F238E27FC236}">
                <a16:creationId xmlns:a16="http://schemas.microsoft.com/office/drawing/2014/main" id="{E7007354-CCE2-4BD0-1E1C-9F5C68384D2A}"/>
              </a:ext>
            </a:extLst>
          </p:cNvPr>
          <p:cNvSpPr/>
          <p:nvPr/>
        </p:nvSpPr>
        <p:spPr>
          <a:xfrm>
            <a:off x="1138551" y="246253"/>
            <a:ext cx="667043" cy="667043"/>
          </a:xfrm>
          <a:custGeom>
            <a:avLst/>
            <a:gdLst/>
            <a:ahLst/>
            <a:cxnLst/>
            <a:rect l="l" t="t" r="r" b="b"/>
            <a:pathLst>
              <a:path w="667043" h="667043">
                <a:moveTo>
                  <a:pt x="0" y="0"/>
                </a:moveTo>
                <a:lnTo>
                  <a:pt x="667044" y="0"/>
                </a:lnTo>
                <a:lnTo>
                  <a:pt x="667044" y="667043"/>
                </a:lnTo>
                <a:lnTo>
                  <a:pt x="0" y="667043"/>
                </a:lnTo>
                <a:lnTo>
                  <a:pt x="0" y="0"/>
                </a:lnTo>
                <a:close/>
              </a:path>
            </a:pathLst>
          </a:custGeom>
          <a:blipFill>
            <a:blip r:embed="rId7"/>
            <a:stretch>
              <a:fillRect/>
            </a:stretch>
          </a:blipFill>
        </p:spPr>
        <p:txBody>
          <a:bodyPr/>
          <a:lstStyle/>
          <a:p>
            <a:endParaRPr lang="ja-JP" altLang="en-US"/>
          </a:p>
        </p:txBody>
      </p:sp>
      <p:sp>
        <p:nvSpPr>
          <p:cNvPr id="42" name="Freeform 42">
            <a:extLst>
              <a:ext uri="{FF2B5EF4-FFF2-40B4-BE49-F238E27FC236}">
                <a16:creationId xmlns:a16="http://schemas.microsoft.com/office/drawing/2014/main" id="{472C1140-DE3F-D3C5-04CD-0DA1B00117C9}"/>
              </a:ext>
            </a:extLst>
          </p:cNvPr>
          <p:cNvSpPr/>
          <p:nvPr/>
        </p:nvSpPr>
        <p:spPr>
          <a:xfrm>
            <a:off x="1833295" y="248039"/>
            <a:ext cx="667043" cy="667043"/>
          </a:xfrm>
          <a:custGeom>
            <a:avLst/>
            <a:gdLst/>
            <a:ahLst/>
            <a:cxnLst/>
            <a:rect l="l" t="t" r="r" b="b"/>
            <a:pathLst>
              <a:path w="667043" h="667043">
                <a:moveTo>
                  <a:pt x="0" y="0"/>
                </a:moveTo>
                <a:lnTo>
                  <a:pt x="667043" y="0"/>
                </a:lnTo>
                <a:lnTo>
                  <a:pt x="667043" y="667043"/>
                </a:lnTo>
                <a:lnTo>
                  <a:pt x="0" y="667043"/>
                </a:lnTo>
                <a:lnTo>
                  <a:pt x="0" y="0"/>
                </a:lnTo>
                <a:close/>
              </a:path>
            </a:pathLst>
          </a:custGeom>
          <a:blipFill>
            <a:blip r:embed="rId7"/>
            <a:stretch>
              <a:fillRect/>
            </a:stretch>
          </a:blipFill>
        </p:spPr>
        <p:txBody>
          <a:bodyPr/>
          <a:lstStyle/>
          <a:p>
            <a:endParaRPr lang="ja-JP" altLang="en-US"/>
          </a:p>
        </p:txBody>
      </p:sp>
      <p:sp>
        <p:nvSpPr>
          <p:cNvPr id="43" name="Freeform 43">
            <a:extLst>
              <a:ext uri="{FF2B5EF4-FFF2-40B4-BE49-F238E27FC236}">
                <a16:creationId xmlns:a16="http://schemas.microsoft.com/office/drawing/2014/main" id="{569B363C-C817-DBEF-69AB-79652EA51AA1}"/>
              </a:ext>
            </a:extLst>
          </p:cNvPr>
          <p:cNvSpPr/>
          <p:nvPr/>
        </p:nvSpPr>
        <p:spPr>
          <a:xfrm>
            <a:off x="2599815" y="267089"/>
            <a:ext cx="667043" cy="667043"/>
          </a:xfrm>
          <a:custGeom>
            <a:avLst/>
            <a:gdLst/>
            <a:ahLst/>
            <a:cxnLst/>
            <a:rect l="l" t="t" r="r" b="b"/>
            <a:pathLst>
              <a:path w="667043" h="667043">
                <a:moveTo>
                  <a:pt x="0" y="0"/>
                </a:moveTo>
                <a:lnTo>
                  <a:pt x="667043" y="0"/>
                </a:lnTo>
                <a:lnTo>
                  <a:pt x="667043" y="667043"/>
                </a:lnTo>
                <a:lnTo>
                  <a:pt x="0" y="667043"/>
                </a:lnTo>
                <a:lnTo>
                  <a:pt x="0" y="0"/>
                </a:lnTo>
                <a:close/>
              </a:path>
            </a:pathLst>
          </a:custGeom>
          <a:blipFill>
            <a:blip r:embed="rId7"/>
            <a:stretch>
              <a:fillRect/>
            </a:stretch>
          </a:blipFill>
        </p:spPr>
        <p:txBody>
          <a:bodyPr/>
          <a:lstStyle/>
          <a:p>
            <a:endParaRPr lang="ja-JP" altLang="en-US"/>
          </a:p>
        </p:txBody>
      </p:sp>
      <p:sp>
        <p:nvSpPr>
          <p:cNvPr id="44" name="Freeform 44">
            <a:extLst>
              <a:ext uri="{FF2B5EF4-FFF2-40B4-BE49-F238E27FC236}">
                <a16:creationId xmlns:a16="http://schemas.microsoft.com/office/drawing/2014/main" id="{B8908B97-3740-F0EA-5ACF-620BD79DD423}"/>
              </a:ext>
            </a:extLst>
          </p:cNvPr>
          <p:cNvSpPr/>
          <p:nvPr/>
        </p:nvSpPr>
        <p:spPr>
          <a:xfrm>
            <a:off x="3374920" y="248039"/>
            <a:ext cx="667043" cy="667043"/>
          </a:xfrm>
          <a:custGeom>
            <a:avLst/>
            <a:gdLst/>
            <a:ahLst/>
            <a:cxnLst/>
            <a:rect l="l" t="t" r="r" b="b"/>
            <a:pathLst>
              <a:path w="667043" h="667043">
                <a:moveTo>
                  <a:pt x="0" y="0"/>
                </a:moveTo>
                <a:lnTo>
                  <a:pt x="667043" y="0"/>
                </a:lnTo>
                <a:lnTo>
                  <a:pt x="667043" y="667043"/>
                </a:lnTo>
                <a:lnTo>
                  <a:pt x="0" y="667043"/>
                </a:lnTo>
                <a:lnTo>
                  <a:pt x="0" y="0"/>
                </a:lnTo>
                <a:close/>
              </a:path>
            </a:pathLst>
          </a:custGeom>
          <a:blipFill>
            <a:blip r:embed="rId7"/>
            <a:stretch>
              <a:fillRect/>
            </a:stretch>
          </a:blipFill>
        </p:spPr>
        <p:txBody>
          <a:bodyPr/>
          <a:lstStyle/>
          <a:p>
            <a:endParaRPr lang="ja-JP" altLang="en-US"/>
          </a:p>
        </p:txBody>
      </p:sp>
      <p:sp>
        <p:nvSpPr>
          <p:cNvPr id="45" name="Freeform 45">
            <a:extLst>
              <a:ext uri="{FF2B5EF4-FFF2-40B4-BE49-F238E27FC236}">
                <a16:creationId xmlns:a16="http://schemas.microsoft.com/office/drawing/2014/main" id="{0FFF0B3B-0BA2-3E84-57EC-4805F84335B6}"/>
              </a:ext>
            </a:extLst>
          </p:cNvPr>
          <p:cNvSpPr/>
          <p:nvPr/>
        </p:nvSpPr>
        <p:spPr>
          <a:xfrm>
            <a:off x="4170005" y="246253"/>
            <a:ext cx="667043" cy="667043"/>
          </a:xfrm>
          <a:custGeom>
            <a:avLst/>
            <a:gdLst/>
            <a:ahLst/>
            <a:cxnLst/>
            <a:rect l="l" t="t" r="r" b="b"/>
            <a:pathLst>
              <a:path w="667043" h="667043">
                <a:moveTo>
                  <a:pt x="0" y="0"/>
                </a:moveTo>
                <a:lnTo>
                  <a:pt x="667043" y="0"/>
                </a:lnTo>
                <a:lnTo>
                  <a:pt x="667043" y="667043"/>
                </a:lnTo>
                <a:lnTo>
                  <a:pt x="0" y="667043"/>
                </a:lnTo>
                <a:lnTo>
                  <a:pt x="0" y="0"/>
                </a:lnTo>
                <a:close/>
              </a:path>
            </a:pathLst>
          </a:custGeom>
          <a:blipFill>
            <a:blip r:embed="rId7"/>
            <a:stretch>
              <a:fillRect/>
            </a:stretch>
          </a:blipFill>
        </p:spPr>
        <p:txBody>
          <a:bodyPr/>
          <a:lstStyle/>
          <a:p>
            <a:endParaRPr lang="ja-JP" altLang="en-US"/>
          </a:p>
        </p:txBody>
      </p:sp>
      <p:sp>
        <p:nvSpPr>
          <p:cNvPr id="47" name="テキスト ボックス 46">
            <a:extLst>
              <a:ext uri="{FF2B5EF4-FFF2-40B4-BE49-F238E27FC236}">
                <a16:creationId xmlns:a16="http://schemas.microsoft.com/office/drawing/2014/main" id="{29169DC7-9E81-F976-C2F2-6811B14D69D4}"/>
              </a:ext>
            </a:extLst>
          </p:cNvPr>
          <p:cNvSpPr txBox="1"/>
          <p:nvPr/>
        </p:nvSpPr>
        <p:spPr>
          <a:xfrm>
            <a:off x="1522565" y="8364254"/>
            <a:ext cx="6628966" cy="738664"/>
          </a:xfrm>
          <a:prstGeom prst="rect">
            <a:avLst/>
          </a:prstGeom>
          <a:noFill/>
        </p:spPr>
        <p:txBody>
          <a:bodyPr wrap="square">
            <a:spAutoFit/>
          </a:bodyPr>
          <a:lstStyle/>
          <a:p>
            <a:r>
              <a:rPr lang="ja-JP" altLang="en-US" sz="1400" b="0" i="0" dirty="0">
                <a:solidFill>
                  <a:srgbClr val="322F25"/>
                </a:solidFill>
                <a:effectLst/>
                <a:latin typeface="Noto Sans JP" panose="020B0200000000000000" pitchFamily="50" charset="-128"/>
                <a:ea typeface="Noto Sans JP" panose="020B0200000000000000" pitchFamily="50" charset="-128"/>
              </a:rPr>
              <a:t>〒</a:t>
            </a:r>
            <a:r>
              <a:rPr lang="en-US" altLang="ja-JP" sz="1400" b="0" i="0" dirty="0">
                <a:solidFill>
                  <a:srgbClr val="322F25"/>
                </a:solidFill>
                <a:effectLst/>
                <a:latin typeface="Noto Sans JP" panose="020B0200000000000000" pitchFamily="50" charset="-128"/>
                <a:ea typeface="Noto Sans JP" panose="020B0200000000000000" pitchFamily="50" charset="-128"/>
              </a:rPr>
              <a:t>130-0015</a:t>
            </a:r>
            <a:r>
              <a:rPr lang="ja-JP" altLang="en-US" sz="1400" b="0" i="0" dirty="0">
                <a:solidFill>
                  <a:srgbClr val="322F25"/>
                </a:solidFill>
                <a:effectLst/>
                <a:latin typeface="Noto Sans JP" panose="020B0200000000000000" pitchFamily="50" charset="-128"/>
                <a:ea typeface="Noto Sans JP" panose="020B0200000000000000" pitchFamily="50" charset="-128"/>
              </a:rPr>
              <a:t>　東京都墨田区横網</a:t>
            </a:r>
            <a:r>
              <a:rPr lang="en-US" altLang="ja-JP" sz="1400" b="0" i="0" dirty="0">
                <a:solidFill>
                  <a:srgbClr val="322F25"/>
                </a:solidFill>
                <a:effectLst/>
                <a:latin typeface="Noto Sans JP" panose="020B0200000000000000" pitchFamily="50" charset="-128"/>
                <a:ea typeface="Noto Sans JP" panose="020B0200000000000000" pitchFamily="50" charset="-128"/>
              </a:rPr>
              <a:t>1-6-1</a:t>
            </a:r>
            <a:r>
              <a:rPr lang="ja-JP" altLang="en-US" sz="1400" b="0" i="0" dirty="0">
                <a:solidFill>
                  <a:srgbClr val="322F25"/>
                </a:solidFill>
                <a:effectLst/>
                <a:latin typeface="Noto Sans JP" panose="020B0200000000000000" pitchFamily="50" charset="-128"/>
                <a:ea typeface="Noto Sans JP" panose="020B0200000000000000" pitchFamily="50" charset="-128"/>
              </a:rPr>
              <a:t>　国際ファッションセンタービル</a:t>
            </a:r>
            <a:br>
              <a:rPr lang="ja-JP" altLang="en-US" sz="1400" dirty="0"/>
            </a:br>
            <a:r>
              <a:rPr lang="ja-JP" altLang="en-US" sz="1400" b="0" i="0" dirty="0">
                <a:solidFill>
                  <a:srgbClr val="322F25"/>
                </a:solidFill>
                <a:effectLst/>
                <a:latin typeface="Noto Sans JP" panose="020B0200000000000000" pitchFamily="50" charset="-128"/>
                <a:ea typeface="Noto Sans JP" panose="020B0200000000000000" pitchFamily="50" charset="-128"/>
              </a:rPr>
              <a:t>最寄駅：都営地下鉄大江戸線 両国駅（</a:t>
            </a:r>
            <a:r>
              <a:rPr lang="en-US" altLang="ja-JP" sz="1400" b="0" i="0" dirty="0">
                <a:solidFill>
                  <a:srgbClr val="322F25"/>
                </a:solidFill>
                <a:effectLst/>
                <a:latin typeface="Noto Sans JP" panose="020B0200000000000000" pitchFamily="50" charset="-128"/>
                <a:ea typeface="Noto Sans JP" panose="020B0200000000000000" pitchFamily="50" charset="-128"/>
              </a:rPr>
              <a:t>A1</a:t>
            </a:r>
            <a:r>
              <a:rPr lang="ja-JP" altLang="en-US" sz="1400" b="0" i="0" dirty="0">
                <a:solidFill>
                  <a:srgbClr val="322F25"/>
                </a:solidFill>
                <a:effectLst/>
                <a:latin typeface="Noto Sans JP" panose="020B0200000000000000" pitchFamily="50" charset="-128"/>
                <a:ea typeface="Noto Sans JP" panose="020B0200000000000000" pitchFamily="50" charset="-128"/>
              </a:rPr>
              <a:t>出口）徒歩</a:t>
            </a:r>
            <a:r>
              <a:rPr lang="en-US" altLang="ja-JP" sz="1400" b="0" i="0" dirty="0">
                <a:solidFill>
                  <a:srgbClr val="322F25"/>
                </a:solidFill>
                <a:effectLst/>
                <a:latin typeface="Noto Sans JP" panose="020B0200000000000000" pitchFamily="50" charset="-128"/>
                <a:ea typeface="Noto Sans JP" panose="020B0200000000000000" pitchFamily="50" charset="-128"/>
              </a:rPr>
              <a:t>0</a:t>
            </a:r>
            <a:r>
              <a:rPr lang="ja-JP" altLang="en-US" sz="1400" b="0" i="0" dirty="0">
                <a:solidFill>
                  <a:srgbClr val="322F25"/>
                </a:solidFill>
                <a:effectLst/>
                <a:latin typeface="Noto Sans JP" panose="020B0200000000000000" pitchFamily="50" charset="-128"/>
                <a:ea typeface="Noto Sans JP" panose="020B0200000000000000" pitchFamily="50" charset="-128"/>
              </a:rPr>
              <a:t>分 </a:t>
            </a:r>
            <a:endParaRPr lang="en-US" altLang="ja-JP" sz="1400" b="0" i="0" dirty="0">
              <a:solidFill>
                <a:srgbClr val="322F25"/>
              </a:solidFill>
              <a:effectLst/>
              <a:latin typeface="Noto Sans JP" panose="020B0200000000000000" pitchFamily="50" charset="-128"/>
              <a:ea typeface="Noto Sans JP" panose="020B0200000000000000" pitchFamily="50" charset="-128"/>
            </a:endParaRPr>
          </a:p>
          <a:p>
            <a:r>
              <a:rPr lang="ja-JP" altLang="en-US" sz="1400" dirty="0">
                <a:solidFill>
                  <a:srgbClr val="322F25"/>
                </a:solidFill>
                <a:latin typeface="Noto Sans JP" panose="020B0200000000000000" pitchFamily="50" charset="-128"/>
                <a:ea typeface="Noto Sans JP" panose="020B0200000000000000" pitchFamily="50" charset="-128"/>
              </a:rPr>
              <a:t>　　　　</a:t>
            </a:r>
            <a:r>
              <a:rPr lang="ja-JP" altLang="en-US" sz="1400" b="0" i="0" dirty="0">
                <a:solidFill>
                  <a:srgbClr val="322F25"/>
                </a:solidFill>
                <a:effectLst/>
                <a:latin typeface="Noto Sans JP" panose="020B0200000000000000" pitchFamily="50" charset="-128"/>
                <a:ea typeface="Noto Sans JP" panose="020B0200000000000000" pitchFamily="50" charset="-128"/>
              </a:rPr>
              <a:t> </a:t>
            </a:r>
            <a:r>
              <a:rPr lang="en-US" altLang="ja-JP" sz="1400" b="0" i="0" dirty="0">
                <a:solidFill>
                  <a:srgbClr val="322F25"/>
                </a:solidFill>
                <a:effectLst/>
                <a:latin typeface="Noto Sans JP" panose="020B0200000000000000" pitchFamily="50" charset="-128"/>
                <a:ea typeface="Noto Sans JP" panose="020B0200000000000000" pitchFamily="50" charset="-128"/>
              </a:rPr>
              <a:t>JR</a:t>
            </a:r>
            <a:r>
              <a:rPr lang="ja-JP" altLang="en-US" sz="1400" b="0" i="0" dirty="0">
                <a:solidFill>
                  <a:srgbClr val="322F25"/>
                </a:solidFill>
                <a:effectLst/>
                <a:latin typeface="Noto Sans JP" panose="020B0200000000000000" pitchFamily="50" charset="-128"/>
                <a:ea typeface="Noto Sans JP" panose="020B0200000000000000" pitchFamily="50" charset="-128"/>
              </a:rPr>
              <a:t>総武線 両国駅（東口・西口）徒歩約</a:t>
            </a:r>
            <a:r>
              <a:rPr lang="en-US" altLang="ja-JP" sz="1400" b="0" i="0" dirty="0">
                <a:solidFill>
                  <a:srgbClr val="322F25"/>
                </a:solidFill>
                <a:effectLst/>
                <a:latin typeface="Noto Sans JP" panose="020B0200000000000000" pitchFamily="50" charset="-128"/>
                <a:ea typeface="Noto Sans JP" panose="020B0200000000000000" pitchFamily="50" charset="-128"/>
              </a:rPr>
              <a:t>7</a:t>
            </a:r>
            <a:r>
              <a:rPr lang="ja-JP" altLang="en-US" sz="1400" b="0" i="0" dirty="0">
                <a:solidFill>
                  <a:srgbClr val="322F25"/>
                </a:solidFill>
                <a:effectLst/>
                <a:latin typeface="Noto Sans JP" panose="020B0200000000000000" pitchFamily="50" charset="-128"/>
                <a:ea typeface="Noto Sans JP" panose="020B0200000000000000" pitchFamily="50" charset="-128"/>
              </a:rPr>
              <a:t>分</a:t>
            </a:r>
            <a:endParaRPr lang="ja-JP" altLang="en-US" sz="1400" dirty="0"/>
          </a:p>
        </p:txBody>
      </p:sp>
      <p:pic>
        <p:nvPicPr>
          <p:cNvPr id="49" name="図 48">
            <a:extLst>
              <a:ext uri="{FF2B5EF4-FFF2-40B4-BE49-F238E27FC236}">
                <a16:creationId xmlns:a16="http://schemas.microsoft.com/office/drawing/2014/main" id="{4FCD8FEE-0DF4-F46C-62FB-7CACD55A74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01026" y="6832331"/>
            <a:ext cx="3361374" cy="1558455"/>
          </a:xfrm>
          <a:prstGeom prst="rect">
            <a:avLst/>
          </a:prstGeom>
        </p:spPr>
      </p:pic>
      <p:sp>
        <p:nvSpPr>
          <p:cNvPr id="53" name="Freeform 10">
            <a:extLst>
              <a:ext uri="{FF2B5EF4-FFF2-40B4-BE49-F238E27FC236}">
                <a16:creationId xmlns:a16="http://schemas.microsoft.com/office/drawing/2014/main" id="{0B05D138-D2D8-676A-FE31-5C07471B4CDD}"/>
              </a:ext>
            </a:extLst>
          </p:cNvPr>
          <p:cNvSpPr/>
          <p:nvPr/>
        </p:nvSpPr>
        <p:spPr>
          <a:xfrm>
            <a:off x="137903" y="6127777"/>
            <a:ext cx="3640347" cy="1978968"/>
          </a:xfrm>
          <a:custGeom>
            <a:avLst/>
            <a:gdLst/>
            <a:ahLst/>
            <a:cxnLst/>
            <a:rect l="l" t="t" r="r" b="b"/>
            <a:pathLst>
              <a:path w="3743538" h="3219443">
                <a:moveTo>
                  <a:pt x="0" y="0"/>
                </a:moveTo>
                <a:lnTo>
                  <a:pt x="3743538" y="0"/>
                </a:lnTo>
                <a:lnTo>
                  <a:pt x="3743538" y="3219442"/>
                </a:lnTo>
                <a:lnTo>
                  <a:pt x="0" y="32194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ja-JP" altLang="en-US"/>
          </a:p>
        </p:txBody>
      </p:sp>
      <p:sp>
        <p:nvSpPr>
          <p:cNvPr id="54" name="TextBox 11">
            <a:extLst>
              <a:ext uri="{FF2B5EF4-FFF2-40B4-BE49-F238E27FC236}">
                <a16:creationId xmlns:a16="http://schemas.microsoft.com/office/drawing/2014/main" id="{BA2DBC03-771F-E088-86A5-D75407C03D8E}"/>
              </a:ext>
            </a:extLst>
          </p:cNvPr>
          <p:cNvSpPr txBox="1"/>
          <p:nvPr/>
        </p:nvSpPr>
        <p:spPr>
          <a:xfrm>
            <a:off x="1687496" y="6106351"/>
            <a:ext cx="1053919" cy="781432"/>
          </a:xfrm>
          <a:prstGeom prst="rect">
            <a:avLst/>
          </a:prstGeom>
        </p:spPr>
        <p:txBody>
          <a:bodyPr wrap="square" lIns="0" tIns="0" rIns="0" bIns="0" rtlCol="0" anchor="t">
            <a:spAutoFit/>
          </a:bodyPr>
          <a:lstStyle/>
          <a:p>
            <a:pPr algn="ctr">
              <a:lnSpc>
                <a:spcPts val="6999"/>
              </a:lnSpc>
            </a:pPr>
            <a:r>
              <a:rPr lang="en-US" altLang="ja-JP" sz="4999" dirty="0">
                <a:solidFill>
                  <a:srgbClr val="000000"/>
                </a:solidFill>
                <a:latin typeface="うずらフォント"/>
                <a:ea typeface="うずらフォント"/>
                <a:cs typeface="うずらフォント"/>
                <a:sym typeface="うずらフォント"/>
              </a:rPr>
              <a:t>15</a:t>
            </a:r>
            <a:endParaRPr lang="en-US" sz="4999" dirty="0">
              <a:solidFill>
                <a:srgbClr val="000000"/>
              </a:solidFill>
              <a:latin typeface="うずらフォント"/>
              <a:ea typeface="うずらフォント"/>
              <a:cs typeface="うずらフォント"/>
              <a:sym typeface="うずらフォント"/>
            </a:endParaRPr>
          </a:p>
        </p:txBody>
      </p:sp>
      <p:sp>
        <p:nvSpPr>
          <p:cNvPr id="55" name="TextBox 12">
            <a:extLst>
              <a:ext uri="{FF2B5EF4-FFF2-40B4-BE49-F238E27FC236}">
                <a16:creationId xmlns:a16="http://schemas.microsoft.com/office/drawing/2014/main" id="{AED290E7-9603-C461-C75C-79985DBD8A6A}"/>
              </a:ext>
            </a:extLst>
          </p:cNvPr>
          <p:cNvSpPr txBox="1"/>
          <p:nvPr/>
        </p:nvSpPr>
        <p:spPr>
          <a:xfrm>
            <a:off x="929927" y="6097127"/>
            <a:ext cx="747300" cy="781432"/>
          </a:xfrm>
          <a:prstGeom prst="rect">
            <a:avLst/>
          </a:prstGeom>
        </p:spPr>
        <p:txBody>
          <a:bodyPr lIns="0" tIns="0" rIns="0" bIns="0" rtlCol="0" anchor="t">
            <a:spAutoFit/>
          </a:bodyPr>
          <a:lstStyle/>
          <a:p>
            <a:pPr algn="ctr">
              <a:lnSpc>
                <a:spcPts val="6999"/>
              </a:lnSpc>
            </a:pPr>
            <a:r>
              <a:rPr lang="en-US" altLang="ja-JP" sz="4999" dirty="0">
                <a:solidFill>
                  <a:srgbClr val="000000"/>
                </a:solidFill>
                <a:latin typeface="うずらフォント"/>
                <a:ea typeface="うずらフォント"/>
                <a:cs typeface="うずらフォント"/>
                <a:sym typeface="うずらフォント"/>
              </a:rPr>
              <a:t>3</a:t>
            </a:r>
            <a:endParaRPr lang="en-US" sz="4999" dirty="0">
              <a:solidFill>
                <a:srgbClr val="000000"/>
              </a:solidFill>
              <a:latin typeface="うずらフォント"/>
              <a:ea typeface="うずらフォント"/>
              <a:cs typeface="うずらフォント"/>
              <a:sym typeface="うずらフォント"/>
            </a:endParaRPr>
          </a:p>
        </p:txBody>
      </p:sp>
      <p:sp>
        <p:nvSpPr>
          <p:cNvPr id="56" name="AutoShape 13">
            <a:extLst>
              <a:ext uri="{FF2B5EF4-FFF2-40B4-BE49-F238E27FC236}">
                <a16:creationId xmlns:a16="http://schemas.microsoft.com/office/drawing/2014/main" id="{F224AE52-D524-B327-32F6-D2B896CF227F}"/>
              </a:ext>
            </a:extLst>
          </p:cNvPr>
          <p:cNvSpPr/>
          <p:nvPr/>
        </p:nvSpPr>
        <p:spPr>
          <a:xfrm flipV="1">
            <a:off x="1482160" y="6165786"/>
            <a:ext cx="479464" cy="830456"/>
          </a:xfrm>
          <a:prstGeom prst="line">
            <a:avLst/>
          </a:prstGeom>
          <a:ln w="38100" cap="flat">
            <a:solidFill>
              <a:srgbClr val="000000"/>
            </a:solidFill>
            <a:prstDash val="solid"/>
            <a:headEnd type="none" w="sm" len="sm"/>
            <a:tailEnd type="none" w="sm" len="sm"/>
          </a:ln>
        </p:spPr>
        <p:txBody>
          <a:bodyPr/>
          <a:lstStyle/>
          <a:p>
            <a:endParaRPr lang="ja-JP" altLang="en-US"/>
          </a:p>
        </p:txBody>
      </p:sp>
      <p:sp>
        <p:nvSpPr>
          <p:cNvPr id="57" name="TextBox 20">
            <a:extLst>
              <a:ext uri="{FF2B5EF4-FFF2-40B4-BE49-F238E27FC236}">
                <a16:creationId xmlns:a16="http://schemas.microsoft.com/office/drawing/2014/main" id="{876B4099-E5B9-B6B8-C7BC-A8A8AFD138C0}"/>
              </a:ext>
            </a:extLst>
          </p:cNvPr>
          <p:cNvSpPr txBox="1"/>
          <p:nvPr/>
        </p:nvSpPr>
        <p:spPr>
          <a:xfrm>
            <a:off x="2686258" y="6328284"/>
            <a:ext cx="730898" cy="402482"/>
          </a:xfrm>
          <a:prstGeom prst="rect">
            <a:avLst/>
          </a:prstGeom>
        </p:spPr>
        <p:txBody>
          <a:bodyPr wrap="square" lIns="0" tIns="0" rIns="0" bIns="0" rtlCol="0" anchor="t">
            <a:spAutoFit/>
          </a:bodyPr>
          <a:lstStyle/>
          <a:p>
            <a:pPr algn="ctr">
              <a:lnSpc>
                <a:spcPts val="3640"/>
              </a:lnSpc>
            </a:pPr>
            <a:r>
              <a:rPr lang="en-US" sz="2600" spc="127" dirty="0">
                <a:solidFill>
                  <a:srgbClr val="000000"/>
                </a:solidFill>
                <a:latin typeface="うずらフォント"/>
                <a:ea typeface="うずらフォント"/>
                <a:cs typeface="うずらフォント"/>
                <a:sym typeface="うずらフォント"/>
              </a:rPr>
              <a:t>(</a:t>
            </a:r>
            <a:r>
              <a:rPr lang="ja-JP" altLang="en-US" sz="2600" spc="127" dirty="0">
                <a:solidFill>
                  <a:srgbClr val="000000"/>
                </a:solidFill>
                <a:latin typeface="うずらフォント"/>
                <a:ea typeface="うずらフォント"/>
                <a:cs typeface="うずらフォント"/>
                <a:sym typeface="うずらフォント"/>
              </a:rPr>
              <a:t>日</a:t>
            </a:r>
            <a:r>
              <a:rPr lang="en-US" sz="2600" spc="127" dirty="0">
                <a:solidFill>
                  <a:srgbClr val="000000"/>
                </a:solidFill>
                <a:latin typeface="うずらフォント"/>
                <a:ea typeface="うずらフォント"/>
                <a:cs typeface="うずらフォント"/>
                <a:sym typeface="うずらフォント"/>
              </a:rPr>
              <a:t>)</a:t>
            </a:r>
          </a:p>
        </p:txBody>
      </p:sp>
      <p:sp>
        <p:nvSpPr>
          <p:cNvPr id="60" name="TextBox 26">
            <a:extLst>
              <a:ext uri="{FF2B5EF4-FFF2-40B4-BE49-F238E27FC236}">
                <a16:creationId xmlns:a16="http://schemas.microsoft.com/office/drawing/2014/main" id="{579D8858-15C3-B5C5-96A8-8AB07E237DF4}"/>
              </a:ext>
            </a:extLst>
          </p:cNvPr>
          <p:cNvSpPr txBox="1"/>
          <p:nvPr/>
        </p:nvSpPr>
        <p:spPr>
          <a:xfrm>
            <a:off x="179243" y="6864284"/>
            <a:ext cx="3087615" cy="415289"/>
          </a:xfrm>
          <a:prstGeom prst="rect">
            <a:avLst/>
          </a:prstGeom>
        </p:spPr>
        <p:txBody>
          <a:bodyPr lIns="0" tIns="0" rIns="0" bIns="0" rtlCol="0" anchor="t">
            <a:spAutoFit/>
          </a:bodyPr>
          <a:lstStyle/>
          <a:p>
            <a:pPr algn="l">
              <a:lnSpc>
                <a:spcPts val="3360"/>
              </a:lnSpc>
            </a:pPr>
            <a:r>
              <a:rPr lang="en-US" sz="2400" spc="-235" dirty="0" err="1">
                <a:solidFill>
                  <a:srgbClr val="000000"/>
                </a:solidFill>
                <a:latin typeface="うずらフォント"/>
                <a:ea typeface="うずらフォント"/>
                <a:cs typeface="うずらフォント"/>
                <a:sym typeface="うずらフォント"/>
              </a:rPr>
              <a:t>午前の部</a:t>
            </a:r>
            <a:r>
              <a:rPr lang="en-US" sz="2400" spc="-235" dirty="0">
                <a:solidFill>
                  <a:srgbClr val="000000"/>
                </a:solidFill>
                <a:latin typeface="うずらフォント"/>
                <a:ea typeface="うずらフォント"/>
                <a:cs typeface="うずらフォント"/>
                <a:sym typeface="うずらフォント"/>
              </a:rPr>
              <a:t>　10:00 - 13:00</a:t>
            </a:r>
          </a:p>
        </p:txBody>
      </p:sp>
      <p:sp>
        <p:nvSpPr>
          <p:cNvPr id="62" name="TextBox 28">
            <a:extLst>
              <a:ext uri="{FF2B5EF4-FFF2-40B4-BE49-F238E27FC236}">
                <a16:creationId xmlns:a16="http://schemas.microsoft.com/office/drawing/2014/main" id="{7A299681-28E7-DB7D-7A4C-3835C784A8C2}"/>
              </a:ext>
            </a:extLst>
          </p:cNvPr>
          <p:cNvSpPr txBox="1"/>
          <p:nvPr/>
        </p:nvSpPr>
        <p:spPr>
          <a:xfrm>
            <a:off x="450972" y="7903226"/>
            <a:ext cx="3823652" cy="349250"/>
          </a:xfrm>
          <a:prstGeom prst="rect">
            <a:avLst/>
          </a:prstGeom>
        </p:spPr>
        <p:txBody>
          <a:bodyPr lIns="0" tIns="0" rIns="0" bIns="0" rtlCol="0" anchor="t">
            <a:spAutoFit/>
          </a:bodyPr>
          <a:lstStyle/>
          <a:p>
            <a:pPr marL="0" lvl="0" indent="0" algn="l">
              <a:lnSpc>
                <a:spcPts val="2800"/>
              </a:lnSpc>
              <a:spcBef>
                <a:spcPct val="0"/>
              </a:spcBef>
            </a:pPr>
            <a:r>
              <a:rPr lang="en-US" sz="2000" dirty="0" err="1">
                <a:solidFill>
                  <a:srgbClr val="FF5757"/>
                </a:solidFill>
                <a:latin typeface="うずらフォント"/>
                <a:ea typeface="うずらフォント"/>
                <a:cs typeface="うずらフォント"/>
                <a:sym typeface="うずらフォント"/>
              </a:rPr>
              <a:t>どなたでも参加できます</a:t>
            </a:r>
            <a:r>
              <a:rPr lang="en-US" sz="2000" dirty="0">
                <a:solidFill>
                  <a:srgbClr val="FF5757"/>
                </a:solidFill>
                <a:latin typeface="うずらフォント"/>
                <a:ea typeface="うずらフォント"/>
                <a:cs typeface="うずらフォント"/>
                <a:sym typeface="うずらフォント"/>
              </a:rPr>
              <a:t>！</a:t>
            </a:r>
          </a:p>
        </p:txBody>
      </p:sp>
      <p:sp>
        <p:nvSpPr>
          <p:cNvPr id="68" name="TextBox 37">
            <a:extLst>
              <a:ext uri="{FF2B5EF4-FFF2-40B4-BE49-F238E27FC236}">
                <a16:creationId xmlns:a16="http://schemas.microsoft.com/office/drawing/2014/main" id="{92D786F8-D32C-8E7B-B0B8-6D17C53DD4DA}"/>
              </a:ext>
            </a:extLst>
          </p:cNvPr>
          <p:cNvSpPr txBox="1"/>
          <p:nvPr/>
        </p:nvSpPr>
        <p:spPr>
          <a:xfrm>
            <a:off x="184978" y="7279431"/>
            <a:ext cx="3087615" cy="415289"/>
          </a:xfrm>
          <a:prstGeom prst="rect">
            <a:avLst/>
          </a:prstGeom>
        </p:spPr>
        <p:txBody>
          <a:bodyPr lIns="0" tIns="0" rIns="0" bIns="0" rtlCol="0" anchor="t">
            <a:spAutoFit/>
          </a:bodyPr>
          <a:lstStyle/>
          <a:p>
            <a:pPr algn="l">
              <a:lnSpc>
                <a:spcPts val="3360"/>
              </a:lnSpc>
            </a:pPr>
            <a:r>
              <a:rPr lang="en-US" sz="2400" spc="-235" dirty="0" err="1">
                <a:solidFill>
                  <a:srgbClr val="000000"/>
                </a:solidFill>
                <a:latin typeface="うずらフォント"/>
                <a:ea typeface="うずらフォント"/>
                <a:cs typeface="うずらフォント"/>
                <a:sym typeface="うずらフォント"/>
              </a:rPr>
              <a:t>午後の部</a:t>
            </a:r>
            <a:r>
              <a:rPr lang="en-US" sz="2400" spc="-235" dirty="0">
                <a:solidFill>
                  <a:srgbClr val="000000"/>
                </a:solidFill>
                <a:latin typeface="うずらフォント"/>
                <a:ea typeface="うずらフォント"/>
                <a:cs typeface="うずらフォント"/>
                <a:sym typeface="うずらフォント"/>
              </a:rPr>
              <a:t>　14:00 - 17:00</a:t>
            </a:r>
          </a:p>
        </p:txBody>
      </p:sp>
      <p:sp>
        <p:nvSpPr>
          <p:cNvPr id="71" name="TextBox 27">
            <a:extLst>
              <a:ext uri="{FF2B5EF4-FFF2-40B4-BE49-F238E27FC236}">
                <a16:creationId xmlns:a16="http://schemas.microsoft.com/office/drawing/2014/main" id="{78286922-C7A4-4C29-1B00-32D39D6E3D8C}"/>
              </a:ext>
            </a:extLst>
          </p:cNvPr>
          <p:cNvSpPr txBox="1"/>
          <p:nvPr/>
        </p:nvSpPr>
        <p:spPr>
          <a:xfrm>
            <a:off x="4162067" y="6127777"/>
            <a:ext cx="4442083" cy="671659"/>
          </a:xfrm>
          <a:prstGeom prst="rect">
            <a:avLst/>
          </a:prstGeom>
        </p:spPr>
        <p:txBody>
          <a:bodyPr wrap="square" lIns="0" tIns="0" rIns="0" bIns="0" rtlCol="0" anchor="t">
            <a:spAutoFit/>
          </a:bodyPr>
          <a:lstStyle/>
          <a:p>
            <a:pPr algn="l">
              <a:lnSpc>
                <a:spcPts val="2800"/>
              </a:lnSpc>
            </a:pPr>
            <a:r>
              <a:rPr lang="ja-JP" altLang="en-US" sz="2000" dirty="0">
                <a:solidFill>
                  <a:srgbClr val="000000"/>
                </a:solidFill>
                <a:latin typeface="うずらフォント"/>
                <a:ea typeface="うずらフォント"/>
                <a:cs typeface="うずらフォント"/>
                <a:sym typeface="うずらフォント"/>
              </a:rPr>
              <a:t>会場　</a:t>
            </a:r>
            <a:r>
              <a:rPr lang="en-US" altLang="ja-JP" sz="2000" dirty="0">
                <a:solidFill>
                  <a:srgbClr val="000000"/>
                </a:solidFill>
                <a:latin typeface="うずらフォント"/>
                <a:ea typeface="うずらフォント"/>
                <a:cs typeface="うずらフォント"/>
                <a:sym typeface="うずらフォント"/>
              </a:rPr>
              <a:t>KFC</a:t>
            </a:r>
            <a:r>
              <a:rPr lang="ja-JP" altLang="en-US" sz="2000" dirty="0">
                <a:solidFill>
                  <a:srgbClr val="000000"/>
                </a:solidFill>
                <a:latin typeface="うずらフォント"/>
                <a:ea typeface="うずらフォント"/>
                <a:cs typeface="うずらフォント"/>
                <a:sym typeface="うずらフォント"/>
              </a:rPr>
              <a:t>　</a:t>
            </a:r>
            <a:r>
              <a:rPr lang="en-US" altLang="ja-JP" sz="2000" dirty="0">
                <a:solidFill>
                  <a:srgbClr val="000000"/>
                </a:solidFill>
                <a:latin typeface="うずらフォント"/>
                <a:ea typeface="うずらフォント"/>
                <a:cs typeface="うずらフォント"/>
                <a:sym typeface="うずらフォント"/>
              </a:rPr>
              <a:t>Hall</a:t>
            </a:r>
            <a:r>
              <a:rPr lang="ja-JP" altLang="en-US" sz="2000" dirty="0">
                <a:solidFill>
                  <a:srgbClr val="000000"/>
                </a:solidFill>
                <a:latin typeface="うずらフォント"/>
                <a:ea typeface="うずらフォント"/>
                <a:cs typeface="うずらフォント"/>
                <a:sym typeface="うずらフォント"/>
              </a:rPr>
              <a:t>＆</a:t>
            </a:r>
            <a:r>
              <a:rPr lang="en-US" altLang="ja-JP" sz="2000" dirty="0">
                <a:solidFill>
                  <a:srgbClr val="000000"/>
                </a:solidFill>
                <a:latin typeface="うずらフォント"/>
                <a:ea typeface="うずらフォント"/>
                <a:cs typeface="うずらフォント"/>
                <a:sym typeface="うずらフォント"/>
              </a:rPr>
              <a:t>Rooms</a:t>
            </a:r>
            <a:r>
              <a:rPr lang="ja-JP" altLang="en-US" sz="2000" dirty="0">
                <a:solidFill>
                  <a:srgbClr val="000000"/>
                </a:solidFill>
                <a:latin typeface="うずらフォント"/>
                <a:ea typeface="うずらフォント"/>
                <a:cs typeface="うずらフォント"/>
                <a:sym typeface="うずらフォント"/>
              </a:rPr>
              <a:t>　</a:t>
            </a:r>
            <a:endParaRPr lang="en-US" altLang="ja-JP" sz="2000" dirty="0">
              <a:solidFill>
                <a:srgbClr val="000000"/>
              </a:solidFill>
              <a:latin typeface="うずらフォント"/>
              <a:ea typeface="うずらフォント"/>
              <a:cs typeface="うずらフォント"/>
              <a:sym typeface="うずらフォント"/>
            </a:endParaRPr>
          </a:p>
          <a:p>
            <a:pPr algn="l">
              <a:lnSpc>
                <a:spcPts val="2800"/>
              </a:lnSpc>
            </a:pPr>
            <a:r>
              <a:rPr lang="ja-JP" altLang="en-US" sz="2000" dirty="0">
                <a:solidFill>
                  <a:srgbClr val="000000"/>
                </a:solidFill>
                <a:latin typeface="うずらフォント"/>
                <a:ea typeface="うずらフォント"/>
                <a:cs typeface="うずらフォント"/>
                <a:sym typeface="うずらフォント"/>
              </a:rPr>
              <a:t>　　　</a:t>
            </a:r>
            <a:r>
              <a:rPr lang="en-US" altLang="ja-JP" sz="2000" dirty="0">
                <a:solidFill>
                  <a:srgbClr val="000000"/>
                </a:solidFill>
                <a:latin typeface="うずらフォント"/>
                <a:ea typeface="うずらフォント"/>
                <a:cs typeface="うずらフォント"/>
                <a:sym typeface="うずらフォント"/>
              </a:rPr>
              <a:t>Room112</a:t>
            </a:r>
            <a:r>
              <a:rPr lang="ja-JP" altLang="en-US" sz="2000" dirty="0">
                <a:solidFill>
                  <a:srgbClr val="000000"/>
                </a:solidFill>
                <a:latin typeface="うずらフォント"/>
                <a:ea typeface="うずらフォント"/>
                <a:cs typeface="うずらフォント"/>
                <a:sym typeface="うずらフォント"/>
              </a:rPr>
              <a:t>（両国）</a:t>
            </a:r>
            <a:endParaRPr lang="en-US" sz="2000" dirty="0">
              <a:solidFill>
                <a:srgbClr val="000000"/>
              </a:solidFill>
              <a:latin typeface="うずらフォント"/>
              <a:ea typeface="うずらフォント"/>
              <a:cs typeface="うずらフォント"/>
              <a:sym typeface="うずらフォント"/>
            </a:endParaRPr>
          </a:p>
        </p:txBody>
      </p:sp>
    </p:spTree>
    <p:extLst>
      <p:ext uri="{BB962C8B-B14F-4D97-AF65-F5344CB8AC3E}">
        <p14:creationId xmlns:p14="http://schemas.microsoft.com/office/powerpoint/2010/main" val="1547571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426</Words>
  <Application>Microsoft Office PowerPoint</Application>
  <PresentationFormat>ユーザー設定</PresentationFormat>
  <Paragraphs>39</Paragraphs>
  <Slides>2</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vt:i4>
      </vt:variant>
    </vt:vector>
  </HeadingPairs>
  <TitlesOfParts>
    <vt:vector size="7" baseType="lpstr">
      <vt:lpstr>Arial</vt:lpstr>
      <vt:lpstr>Calibri</vt:lpstr>
      <vt:lpstr>Noto Sans JP</vt:lpstr>
      <vt:lpstr>うずらフォント</vt:lpstr>
      <vt:lpstr>Office Theme</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黄色　カラフル　こどもワークショップ　チラシ　A4</dc:title>
  <cp:lastModifiedBy>堀口 諒子</cp:lastModifiedBy>
  <cp:revision>6</cp:revision>
  <dcterms:created xsi:type="dcterms:W3CDTF">2006-08-16T00:00:00Z</dcterms:created>
  <dcterms:modified xsi:type="dcterms:W3CDTF">2026-03-05T07:45:41Z</dcterms:modified>
  <dc:identifier>DAG4L_5ou2w</dc:identifier>
</cp:coreProperties>
</file>